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6" r:id="rId2"/>
    <p:sldId id="352" r:id="rId3"/>
    <p:sldId id="346" r:id="rId4"/>
    <p:sldId id="350" r:id="rId5"/>
    <p:sldId id="351" r:id="rId6"/>
    <p:sldId id="386" r:id="rId7"/>
    <p:sldId id="387" r:id="rId8"/>
    <p:sldId id="378" r:id="rId9"/>
    <p:sldId id="388" r:id="rId10"/>
    <p:sldId id="369" r:id="rId11"/>
    <p:sldId id="374" r:id="rId12"/>
    <p:sldId id="375" r:id="rId13"/>
    <p:sldId id="376" r:id="rId14"/>
    <p:sldId id="377" r:id="rId15"/>
    <p:sldId id="383" r:id="rId16"/>
    <p:sldId id="389" r:id="rId17"/>
    <p:sldId id="390" r:id="rId18"/>
    <p:sldId id="380" r:id="rId19"/>
    <p:sldId id="353" r:id="rId20"/>
    <p:sldId id="363" r:id="rId21"/>
    <p:sldId id="364" r:id="rId22"/>
    <p:sldId id="365" r:id="rId23"/>
    <p:sldId id="366" r:id="rId24"/>
    <p:sldId id="367" r:id="rId25"/>
    <p:sldId id="368" r:id="rId26"/>
    <p:sldId id="384" r:id="rId27"/>
    <p:sldId id="391" r:id="rId28"/>
    <p:sldId id="392" r:id="rId29"/>
    <p:sldId id="385" r:id="rId30"/>
  </p:sldIdLst>
  <p:sldSz cx="9144000" cy="5143500" type="screen16x9"/>
  <p:notesSz cx="6669088" cy="9872663"/>
  <p:defaultTextStyle>
    <a:defPPr>
      <a:defRPr lang="nl-NL"/>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DC06"/>
    <a:srgbClr val="7CF91F"/>
    <a:srgbClr val="F61A6E"/>
    <a:srgbClr val="F88E3E"/>
    <a:srgbClr val="FFB699"/>
    <a:srgbClr val="D5FF6D"/>
    <a:srgbClr val="FFFF00"/>
    <a:srgbClr val="C33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27" autoAdjust="0"/>
  </p:normalViewPr>
  <p:slideViewPr>
    <p:cSldViewPr>
      <p:cViewPr varScale="1">
        <p:scale>
          <a:sx n="90" d="100"/>
          <a:sy n="90" d="100"/>
        </p:scale>
        <p:origin x="-1128" y="-77"/>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Tijdelijke aanduiding voor datum 2"/>
          <p:cNvSpPr>
            <a:spLocks noGrp="1"/>
          </p:cNvSpPr>
          <p:nvPr>
            <p:ph type="dt" sz="quarter" idx="1"/>
          </p:nvPr>
        </p:nvSpPr>
        <p:spPr>
          <a:xfrm>
            <a:off x="3777607" y="0"/>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40A6F47-9C7D-4589-BB4B-D7993A093D8D}" type="datetime1">
              <a:rPr lang="nl-NL"/>
              <a:pPr/>
              <a:t>19-09-14</a:t>
            </a:fld>
            <a:endParaRPr lang="nl-NL"/>
          </a:p>
        </p:txBody>
      </p:sp>
      <p:sp>
        <p:nvSpPr>
          <p:cNvPr id="4" name="Tijdelijke aanduiding voor voettekst 3"/>
          <p:cNvSpPr>
            <a:spLocks noGrp="1"/>
          </p:cNvSpPr>
          <p:nvPr>
            <p:ph type="ftr" sz="quarter" idx="2"/>
          </p:nvPr>
        </p:nvSpPr>
        <p:spPr>
          <a:xfrm>
            <a:off x="0" y="9377316"/>
            <a:ext cx="2889938" cy="49363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5" name="Tijdelijke aanduiding voor dianummer 4"/>
          <p:cNvSpPr>
            <a:spLocks noGrp="1"/>
          </p:cNvSpPr>
          <p:nvPr>
            <p:ph type="sldNum" sz="quarter" idx="3"/>
          </p:nvPr>
        </p:nvSpPr>
        <p:spPr>
          <a:xfrm>
            <a:off x="3777607" y="9377316"/>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D463D35-7C9A-4E8F-ADE7-29A396E66F7D}" type="slidenum">
              <a:rPr lang="nl-NL"/>
              <a:pPr/>
              <a:t>‹nr.›</a:t>
            </a:fld>
            <a:endParaRPr lang="nl-NL"/>
          </a:p>
        </p:txBody>
      </p:sp>
    </p:spTree>
    <p:extLst>
      <p:ext uri="{BB962C8B-B14F-4D97-AF65-F5344CB8AC3E}">
        <p14:creationId xmlns:p14="http://schemas.microsoft.com/office/powerpoint/2010/main" val="8370961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Tijdelijke aanduiding voor datum 2"/>
          <p:cNvSpPr>
            <a:spLocks noGrp="1"/>
          </p:cNvSpPr>
          <p:nvPr>
            <p:ph type="dt" idx="1"/>
          </p:nvPr>
        </p:nvSpPr>
        <p:spPr>
          <a:xfrm>
            <a:off x="3777607" y="0"/>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4211E3C-4E6B-4BBD-B128-DE86B982D6E7}" type="datetime1">
              <a:rPr lang="nl-NL"/>
              <a:pPr/>
              <a:t>19-09-14</a:t>
            </a:fld>
            <a:endParaRPr lang="nl-NL"/>
          </a:p>
        </p:txBody>
      </p:sp>
      <p:sp>
        <p:nvSpPr>
          <p:cNvPr id="4" name="Tijdelijke aanduiding voor dia-afbeelding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757F10B-499C-40B1-A7FB-F1D82F7E122E}" type="slidenum">
              <a:rPr lang="nl-NL"/>
              <a:pPr/>
              <a:t>‹nr.›</a:t>
            </a:fld>
            <a:endParaRPr lang="nl-NL"/>
          </a:p>
        </p:txBody>
      </p:sp>
    </p:spTree>
    <p:extLst>
      <p:ext uri="{BB962C8B-B14F-4D97-AF65-F5344CB8AC3E}">
        <p14:creationId xmlns:p14="http://schemas.microsoft.com/office/powerpoint/2010/main" val="388616520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57F10B-499C-40B1-A7FB-F1D82F7E122E}" type="slidenum">
              <a:rPr lang="nl-NL" smtClean="0"/>
              <a:pPr/>
              <a:t>1</a:t>
            </a:fld>
            <a:endParaRPr lang="nl-NL"/>
          </a:p>
        </p:txBody>
      </p:sp>
    </p:spTree>
    <p:extLst>
      <p:ext uri="{BB962C8B-B14F-4D97-AF65-F5344CB8AC3E}">
        <p14:creationId xmlns:p14="http://schemas.microsoft.com/office/powerpoint/2010/main" val="12316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Last </a:t>
            </a:r>
            <a:r>
              <a:rPr lang="nl-NL" dirty="0" err="1" smtClean="0"/>
              <a:t>slide</a:t>
            </a:r>
            <a:endParaRPr lang="nl-NL" dirty="0" smtClean="0"/>
          </a:p>
          <a:p>
            <a:r>
              <a:rPr lang="nl-NL" dirty="0" err="1" smtClean="0"/>
              <a:t>Next</a:t>
            </a:r>
            <a:r>
              <a:rPr lang="nl-NL" dirty="0" smtClean="0"/>
              <a:t> = </a:t>
            </a:r>
            <a:r>
              <a:rPr lang="nl-NL" dirty="0" err="1" smtClean="0"/>
              <a:t>Questions</a:t>
            </a:r>
            <a:r>
              <a:rPr lang="nl-NL" dirty="0" smtClean="0"/>
              <a:t>?</a:t>
            </a:r>
          </a:p>
          <a:p>
            <a:r>
              <a:rPr lang="nl-NL" dirty="0" err="1" smtClean="0"/>
              <a:t>Thereafter</a:t>
            </a:r>
            <a:r>
              <a:rPr lang="nl-NL" dirty="0" smtClean="0"/>
              <a:t> stopping </a:t>
            </a:r>
            <a:r>
              <a:rPr lang="nl-NL" dirty="0" err="1" smtClean="0"/>
              <a:t>slide</a:t>
            </a:r>
            <a:r>
              <a:rPr lang="nl-NL" dirty="0" smtClean="0"/>
              <a:t> </a:t>
            </a:r>
          </a:p>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15</a:t>
            </a:fld>
            <a:endParaRPr lang="nl-NL"/>
          </a:p>
        </p:txBody>
      </p:sp>
    </p:spTree>
    <p:extLst>
      <p:ext uri="{BB962C8B-B14F-4D97-AF65-F5344CB8AC3E}">
        <p14:creationId xmlns:p14="http://schemas.microsoft.com/office/powerpoint/2010/main" val="3762623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tools</a:t>
            </a:r>
            <a:r>
              <a:rPr lang="en-GB" baseline="0" dirty="0" smtClean="0"/>
              <a:t> available on the website: www.geoimpuls.org  (in Dutch).</a:t>
            </a:r>
            <a:endParaRPr lang="en-GB" dirty="0" smtClean="0"/>
          </a:p>
          <a:p>
            <a:endParaRPr lang="en-GB" dirty="0" smtClean="0"/>
          </a:p>
          <a:p>
            <a:r>
              <a:rPr lang="en-GB" dirty="0" err="1" smtClean="0"/>
              <a:t>Geonet</a:t>
            </a:r>
            <a:r>
              <a:rPr lang="en-GB" dirty="0" smtClean="0"/>
              <a:t> </a:t>
            </a:r>
            <a:r>
              <a:rPr lang="en-GB" dirty="0" smtClean="0"/>
              <a:t>is </a:t>
            </a:r>
            <a:r>
              <a:rPr lang="en-GB" dirty="0" err="1" smtClean="0"/>
              <a:t>bedoeld</a:t>
            </a:r>
            <a:r>
              <a:rPr lang="en-GB" dirty="0" smtClean="0"/>
              <a:t> </a:t>
            </a:r>
            <a:r>
              <a:rPr lang="en-GB" dirty="0" err="1" smtClean="0"/>
              <a:t>voor</a:t>
            </a:r>
            <a:r>
              <a:rPr lang="en-GB" dirty="0" smtClean="0"/>
              <a:t> geotechnici! Geoimpuls.org is de </a:t>
            </a:r>
            <a:r>
              <a:rPr lang="en-GB" dirty="0" err="1" smtClean="0"/>
              <a:t>toegangspoort</a:t>
            </a:r>
            <a:r>
              <a:rPr lang="en-GB" dirty="0" smtClean="0"/>
              <a:t> </a:t>
            </a:r>
            <a:r>
              <a:rPr lang="en-GB" dirty="0" err="1" smtClean="0"/>
              <a:t>voor</a:t>
            </a:r>
            <a:r>
              <a:rPr lang="en-GB" dirty="0" smtClean="0"/>
              <a:t> </a:t>
            </a:r>
            <a:r>
              <a:rPr lang="en-GB" dirty="0" err="1" smtClean="0"/>
              <a:t>iedereen</a:t>
            </a:r>
            <a:r>
              <a:rPr lang="en-GB" dirty="0" smtClean="0"/>
              <a:t>: via</a:t>
            </a:r>
            <a:r>
              <a:rPr lang="en-GB" baseline="0" dirty="0" smtClean="0"/>
              <a:t> geoimpuls.org </a:t>
            </a:r>
            <a:r>
              <a:rPr lang="en-GB" baseline="0" dirty="0" err="1" smtClean="0"/>
              <a:t>wordt</a:t>
            </a:r>
            <a:r>
              <a:rPr lang="en-GB" baseline="0" dirty="0" smtClean="0"/>
              <a:t> de </a:t>
            </a:r>
            <a:r>
              <a:rPr lang="en-GB" baseline="0" dirty="0" err="1" smtClean="0"/>
              <a:t>informatie</a:t>
            </a:r>
            <a:r>
              <a:rPr lang="en-GB" baseline="0" dirty="0" smtClean="0"/>
              <a:t> die (</a:t>
            </a:r>
            <a:r>
              <a:rPr lang="en-GB" baseline="0" dirty="0" err="1" smtClean="0"/>
              <a:t>oa</a:t>
            </a:r>
            <a:r>
              <a:rPr lang="en-GB" baseline="0" dirty="0" smtClean="0"/>
              <a:t>) op </a:t>
            </a:r>
            <a:r>
              <a:rPr lang="en-GB" baseline="0" dirty="0" err="1" smtClean="0"/>
              <a:t>Geonet</a:t>
            </a:r>
            <a:r>
              <a:rPr lang="en-GB" baseline="0" dirty="0" smtClean="0"/>
              <a:t> </a:t>
            </a:r>
            <a:r>
              <a:rPr lang="en-GB" baseline="0" dirty="0" err="1" smtClean="0"/>
              <a:t>staat</a:t>
            </a:r>
            <a:r>
              <a:rPr lang="en-GB" baseline="0" dirty="0" smtClean="0"/>
              <a:t>, </a:t>
            </a:r>
            <a:r>
              <a:rPr lang="en-GB" baseline="0" dirty="0" err="1" smtClean="0"/>
              <a:t>gebruiksvriendelijker</a:t>
            </a:r>
            <a:r>
              <a:rPr lang="en-GB" baseline="0" dirty="0" smtClean="0"/>
              <a:t> </a:t>
            </a:r>
            <a:r>
              <a:rPr lang="en-GB" baseline="0" dirty="0" err="1" smtClean="0"/>
              <a:t>toegankelijk</a:t>
            </a:r>
            <a:r>
              <a:rPr lang="en-GB" baseline="0" dirty="0" smtClean="0"/>
              <a:t>, </a:t>
            </a:r>
            <a:r>
              <a:rPr lang="en-GB" baseline="0" dirty="0" err="1" smtClean="0"/>
              <a:t>zie</a:t>
            </a:r>
            <a:r>
              <a:rPr lang="en-GB" baseline="0" dirty="0" smtClean="0"/>
              <a:t> </a:t>
            </a:r>
            <a:r>
              <a:rPr lang="en-GB" baseline="0" dirty="0" err="1" smtClean="0"/>
              <a:t>volgende</a:t>
            </a:r>
            <a:r>
              <a:rPr lang="en-GB" baseline="0" dirty="0" smtClean="0"/>
              <a:t> slide. Op geoimpuls.org kun je </a:t>
            </a:r>
            <a:r>
              <a:rPr lang="en-GB" baseline="0" dirty="0" err="1" smtClean="0"/>
              <a:t>filteren</a:t>
            </a:r>
            <a:r>
              <a:rPr lang="en-GB" baseline="0" dirty="0" smtClean="0"/>
              <a:t> op </a:t>
            </a:r>
            <a:r>
              <a:rPr lang="en-GB" baseline="0" dirty="0" err="1" smtClean="0"/>
              <a:t>bijvoorbeeld</a:t>
            </a:r>
            <a:r>
              <a:rPr lang="en-GB" baseline="0" dirty="0" smtClean="0"/>
              <a:t> </a:t>
            </a:r>
            <a:r>
              <a:rPr lang="en-GB" baseline="0" dirty="0" err="1" smtClean="0"/>
              <a:t>doelgroep</a:t>
            </a:r>
            <a:r>
              <a:rPr lang="en-GB" baseline="0" dirty="0" smtClean="0"/>
              <a:t>, </a:t>
            </a:r>
            <a:r>
              <a:rPr lang="en-GB" baseline="0" dirty="0" err="1" smtClean="0"/>
              <a:t>projectfase</a:t>
            </a:r>
            <a:r>
              <a:rPr lang="en-GB" baseline="0" dirty="0" smtClean="0"/>
              <a:t> </a:t>
            </a:r>
            <a:r>
              <a:rPr lang="en-GB" baseline="0" dirty="0" err="1" smtClean="0"/>
              <a:t>en</a:t>
            </a:r>
            <a:r>
              <a:rPr lang="en-GB" baseline="0" dirty="0" smtClean="0"/>
              <a:t> </a:t>
            </a:r>
            <a:r>
              <a:rPr lang="en-GB" baseline="0" dirty="0" err="1" smtClean="0"/>
              <a:t>onderwerp</a:t>
            </a:r>
            <a:r>
              <a:rPr lang="en-GB" baseline="0" dirty="0" smtClean="0"/>
              <a:t>, </a:t>
            </a:r>
            <a:r>
              <a:rPr lang="en-GB" baseline="0" dirty="0" err="1" smtClean="0"/>
              <a:t>zodat</a:t>
            </a:r>
            <a:r>
              <a:rPr lang="en-GB" baseline="0" dirty="0" smtClean="0"/>
              <a:t> je direct </a:t>
            </a:r>
            <a:r>
              <a:rPr lang="en-GB" baseline="0" dirty="0" err="1" smtClean="0"/>
              <a:t>relevante</a:t>
            </a:r>
            <a:r>
              <a:rPr lang="en-GB" baseline="0" dirty="0" smtClean="0"/>
              <a:t> </a:t>
            </a:r>
            <a:r>
              <a:rPr lang="en-GB" baseline="0" dirty="0" err="1" smtClean="0"/>
              <a:t>resultaten</a:t>
            </a:r>
            <a:r>
              <a:rPr lang="en-GB" baseline="0" dirty="0" smtClean="0"/>
              <a:t> </a:t>
            </a:r>
            <a:r>
              <a:rPr lang="en-GB" baseline="0" dirty="0" err="1" smtClean="0"/>
              <a:t>krijgt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16</a:t>
            </a:fld>
            <a:endParaRPr lang="nl-NL"/>
          </a:p>
        </p:txBody>
      </p:sp>
    </p:spTree>
    <p:extLst>
      <p:ext uri="{BB962C8B-B14F-4D97-AF65-F5344CB8AC3E}">
        <p14:creationId xmlns:p14="http://schemas.microsoft.com/office/powerpoint/2010/main" val="123167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Op geoimpuls.org kun je </a:t>
            </a:r>
            <a:r>
              <a:rPr lang="en-GB" baseline="0" dirty="0" err="1" smtClean="0"/>
              <a:t>filteren</a:t>
            </a:r>
            <a:r>
              <a:rPr lang="en-GB" baseline="0" dirty="0" smtClean="0"/>
              <a:t> op </a:t>
            </a:r>
            <a:r>
              <a:rPr lang="en-GB" baseline="0" dirty="0" err="1" smtClean="0"/>
              <a:t>bijvoorbeeld</a:t>
            </a:r>
            <a:r>
              <a:rPr lang="en-GB" baseline="0" dirty="0" smtClean="0"/>
              <a:t> type product (via </a:t>
            </a:r>
            <a:r>
              <a:rPr lang="en-GB" baseline="0" dirty="0" err="1" smtClean="0"/>
              <a:t>kleuren</a:t>
            </a:r>
            <a:r>
              <a:rPr lang="en-GB" baseline="0" dirty="0" smtClean="0"/>
              <a:t>/</a:t>
            </a:r>
            <a:r>
              <a:rPr lang="en-GB" baseline="0" dirty="0" err="1" smtClean="0"/>
              <a:t>vinkjes</a:t>
            </a:r>
            <a:r>
              <a:rPr lang="en-GB" baseline="0" dirty="0" smtClean="0"/>
              <a:t> </a:t>
            </a:r>
            <a:r>
              <a:rPr lang="en-GB" baseline="0" dirty="0" err="1" smtClean="0"/>
              <a:t>bovenin</a:t>
            </a:r>
            <a:r>
              <a:rPr lang="en-GB" baseline="0" dirty="0" smtClean="0"/>
              <a:t>) </a:t>
            </a:r>
            <a:r>
              <a:rPr lang="en-GB" baseline="0" dirty="0" err="1" smtClean="0"/>
              <a:t>en</a:t>
            </a:r>
            <a:r>
              <a:rPr lang="en-GB" baseline="0" dirty="0" smtClean="0"/>
              <a:t> </a:t>
            </a:r>
            <a:r>
              <a:rPr lang="en-GB" baseline="0" dirty="0" err="1" smtClean="0"/>
              <a:t>doelgroep</a:t>
            </a:r>
            <a:r>
              <a:rPr lang="en-GB" baseline="0" dirty="0" smtClean="0"/>
              <a:t>, </a:t>
            </a:r>
            <a:r>
              <a:rPr lang="en-GB" baseline="0" dirty="0" err="1" smtClean="0"/>
              <a:t>projectfase</a:t>
            </a:r>
            <a:r>
              <a:rPr lang="en-GB" baseline="0" dirty="0" smtClean="0"/>
              <a:t> </a:t>
            </a:r>
            <a:r>
              <a:rPr lang="en-GB" baseline="0" dirty="0" err="1" smtClean="0"/>
              <a:t>en</a:t>
            </a:r>
            <a:r>
              <a:rPr lang="en-GB" baseline="0" dirty="0" smtClean="0"/>
              <a:t> </a:t>
            </a:r>
            <a:r>
              <a:rPr lang="en-GB" baseline="0" dirty="0" err="1" smtClean="0"/>
              <a:t>onderwerp</a:t>
            </a:r>
            <a:r>
              <a:rPr lang="en-GB" baseline="0" dirty="0" smtClean="0"/>
              <a:t> (</a:t>
            </a:r>
            <a:r>
              <a:rPr lang="en-GB" baseline="0" dirty="0" err="1" smtClean="0"/>
              <a:t>uitklappen</a:t>
            </a:r>
            <a:r>
              <a:rPr lang="en-GB" baseline="0" dirty="0" smtClean="0"/>
              <a:t> </a:t>
            </a:r>
            <a:r>
              <a:rPr lang="en-GB" baseline="0" dirty="0" err="1" smtClean="0"/>
              <a:t>filterbox</a:t>
            </a:r>
            <a:r>
              <a:rPr lang="en-GB" baseline="0" dirty="0" smtClean="0"/>
              <a:t> links). Op </a:t>
            </a:r>
            <a:r>
              <a:rPr lang="en-GB" baseline="0" dirty="0" err="1" smtClean="0"/>
              <a:t>deze</a:t>
            </a:r>
            <a:r>
              <a:rPr lang="en-GB" baseline="0" dirty="0" smtClean="0"/>
              <a:t> </a:t>
            </a:r>
            <a:r>
              <a:rPr lang="en-GB" baseline="0" dirty="0" err="1" smtClean="0"/>
              <a:t>manier</a:t>
            </a:r>
            <a:r>
              <a:rPr lang="en-GB" baseline="0" dirty="0" smtClean="0"/>
              <a:t> </a:t>
            </a:r>
            <a:r>
              <a:rPr lang="en-GB" baseline="0" dirty="0" err="1" smtClean="0"/>
              <a:t>krijg</a:t>
            </a:r>
            <a:r>
              <a:rPr lang="en-GB" baseline="0" dirty="0" smtClean="0"/>
              <a:t> je direct </a:t>
            </a:r>
            <a:r>
              <a:rPr lang="en-GB" baseline="0" dirty="0" err="1" smtClean="0"/>
              <a:t>resultaten</a:t>
            </a:r>
            <a:r>
              <a:rPr lang="en-GB" baseline="0" dirty="0" smtClean="0"/>
              <a:t> </a:t>
            </a:r>
            <a:r>
              <a:rPr lang="en-GB" baseline="0" dirty="0" err="1" smtClean="0"/>
              <a:t>te</a:t>
            </a:r>
            <a:r>
              <a:rPr lang="en-GB" baseline="0" dirty="0" smtClean="0"/>
              <a:t> </a:t>
            </a:r>
            <a:r>
              <a:rPr lang="en-GB" baseline="0" dirty="0" err="1" smtClean="0"/>
              <a:t>zien</a:t>
            </a:r>
            <a:r>
              <a:rPr lang="en-GB" baseline="0" dirty="0" smtClean="0"/>
              <a:t> die </a:t>
            </a:r>
            <a:r>
              <a:rPr lang="en-GB" baseline="0" dirty="0" err="1" smtClean="0"/>
              <a:t>specifiek</a:t>
            </a:r>
            <a:r>
              <a:rPr lang="en-GB" baseline="0" dirty="0" smtClean="0"/>
              <a:t> </a:t>
            </a:r>
            <a:r>
              <a:rPr lang="en-GB" baseline="0" dirty="0" err="1" smtClean="0"/>
              <a:t>voor</a:t>
            </a:r>
            <a:r>
              <a:rPr lang="en-GB" baseline="0" dirty="0" smtClean="0"/>
              <a:t> </a:t>
            </a:r>
            <a:r>
              <a:rPr lang="en-GB" baseline="0" dirty="0" err="1" smtClean="0"/>
              <a:t>jou</a:t>
            </a:r>
            <a:r>
              <a:rPr lang="en-GB" baseline="0" dirty="0" smtClean="0"/>
              <a:t> relevant </a:t>
            </a:r>
            <a:r>
              <a:rPr lang="en-GB" baseline="0" dirty="0" err="1" smtClean="0"/>
              <a:t>zijn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17</a:t>
            </a:fld>
            <a:endParaRPr lang="nl-NL"/>
          </a:p>
        </p:txBody>
      </p:sp>
    </p:spTree>
    <p:extLst>
      <p:ext uri="{BB962C8B-B14F-4D97-AF65-F5344CB8AC3E}">
        <p14:creationId xmlns:p14="http://schemas.microsoft.com/office/powerpoint/2010/main" val="123167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57F10B-499C-40B1-A7FB-F1D82F7E122E}" type="slidenum">
              <a:rPr lang="nl-NL" smtClean="0"/>
              <a:pPr/>
              <a:t>18</a:t>
            </a:fld>
            <a:endParaRPr lang="nl-NL"/>
          </a:p>
        </p:txBody>
      </p:sp>
    </p:spTree>
    <p:extLst>
      <p:ext uri="{BB962C8B-B14F-4D97-AF65-F5344CB8AC3E}">
        <p14:creationId xmlns:p14="http://schemas.microsoft.com/office/powerpoint/2010/main" val="52106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19</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20</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21</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22</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Grondwaterstandverlaging in de omgeving geeft mogelijk verzakkingen van het maaiveld en van ondiepe funderingen</a:t>
            </a:r>
          </a:p>
          <a:p>
            <a:r>
              <a:rPr lang="nl-NL" dirty="0" smtClean="0"/>
              <a:t>Lekkende damwanden zijn potentieel risico als ze grond mee gaan nemen, dan krijg je vervorming buiten de bouwput</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23</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24</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Change </a:t>
            </a:r>
            <a:r>
              <a:rPr lang="nl-NL" dirty="0" err="1" smtClean="0"/>
              <a:t>title</a:t>
            </a:r>
            <a:r>
              <a:rPr lang="nl-NL" dirty="0" smtClean="0"/>
              <a:t> </a:t>
            </a:r>
            <a:r>
              <a:rPr lang="nl-NL" dirty="0" err="1" smtClean="0"/>
              <a:t>according</a:t>
            </a:r>
            <a:r>
              <a:rPr lang="nl-NL" dirty="0" smtClean="0"/>
              <a:t> </a:t>
            </a:r>
            <a:r>
              <a:rPr lang="nl-NL" dirty="0" err="1" smtClean="0"/>
              <a:t>to</a:t>
            </a:r>
            <a:r>
              <a:rPr lang="nl-NL" dirty="0" smtClean="0"/>
              <a:t> </a:t>
            </a:r>
            <a:r>
              <a:rPr lang="nl-NL" dirty="0" err="1" smtClean="0"/>
              <a:t>audience</a:t>
            </a:r>
            <a:r>
              <a:rPr lang="nl-NL" dirty="0" smtClean="0"/>
              <a:t>: </a:t>
            </a:r>
            <a:r>
              <a:rPr lang="nl-NL" dirty="0" err="1" smtClean="0"/>
              <a:t>principals</a:t>
            </a:r>
            <a:r>
              <a:rPr lang="nl-NL" dirty="0" smtClean="0"/>
              <a:t> are different </a:t>
            </a:r>
            <a:r>
              <a:rPr lang="nl-NL" dirty="0" err="1" smtClean="0"/>
              <a:t>from</a:t>
            </a:r>
            <a:r>
              <a:rPr lang="nl-NL" dirty="0" smtClean="0"/>
              <a:t> architects are different </a:t>
            </a:r>
            <a:r>
              <a:rPr lang="nl-NL" dirty="0" err="1" smtClean="0"/>
              <a:t>from</a:t>
            </a:r>
            <a:r>
              <a:rPr lang="nl-NL" dirty="0" smtClean="0"/>
              <a:t> RE </a:t>
            </a:r>
            <a:r>
              <a:rPr lang="nl-NL" dirty="0" err="1" smtClean="0"/>
              <a:t>developers</a:t>
            </a:r>
            <a:r>
              <a:rPr lang="nl-NL" dirty="0" smtClean="0"/>
              <a:t> </a:t>
            </a:r>
          </a:p>
          <a:p>
            <a:pPr marL="0" lvl="0" indent="0">
              <a:lnSpc>
                <a:spcPct val="100000"/>
              </a:lnSpc>
              <a:spcBef>
                <a:spcPct val="0"/>
              </a:spcBef>
              <a:buSzTx/>
              <a:buFont typeface="Wingdings" pitchFamily="2" charset="2"/>
              <a:buNone/>
              <a:tabLst/>
            </a:pPr>
            <a:endParaRPr lang="nl-NL" b="0" dirty="0" smtClean="0">
              <a:solidFill>
                <a:prstClr val="black"/>
              </a:solidFill>
              <a:latin typeface="Calibri" pitchFamily="34" charset="0"/>
            </a:endParaRPr>
          </a:p>
          <a:p>
            <a:pPr marL="0" lvl="0" indent="0">
              <a:lnSpc>
                <a:spcPct val="100000"/>
              </a:lnSpc>
              <a:spcBef>
                <a:spcPct val="0"/>
              </a:spcBef>
              <a:buSzTx/>
              <a:buFont typeface="Wingdings" pitchFamily="2" charset="2"/>
              <a:buNone/>
              <a:tabLst/>
            </a:pPr>
            <a:r>
              <a:rPr lang="nl-NL" b="0" dirty="0" smtClean="0">
                <a:solidFill>
                  <a:prstClr val="black"/>
                </a:solidFill>
                <a:latin typeface="Calibri" pitchFamily="34" charset="0"/>
              </a:rPr>
              <a:t>The </a:t>
            </a:r>
            <a:r>
              <a:rPr lang="nl-NL" b="0" dirty="0" err="1" smtClean="0">
                <a:solidFill>
                  <a:prstClr val="black"/>
                </a:solidFill>
                <a:latin typeface="Calibri" pitchFamily="34" charset="0"/>
              </a:rPr>
              <a:t>key</a:t>
            </a:r>
            <a:r>
              <a:rPr lang="nl-NL" b="0" dirty="0" smtClean="0">
                <a:solidFill>
                  <a:prstClr val="black"/>
                </a:solidFill>
                <a:latin typeface="Calibri" pitchFamily="34" charset="0"/>
              </a:rPr>
              <a:t> question is </a:t>
            </a:r>
            <a:r>
              <a:rPr lang="nl-NL" b="0" dirty="0" err="1" smtClean="0">
                <a:solidFill>
                  <a:prstClr val="black"/>
                </a:solidFill>
                <a:latin typeface="Calibri" pitchFamily="34" charset="0"/>
              </a:rPr>
              <a:t>w</a:t>
            </a:r>
            <a:r>
              <a:rPr lang="nl-NL" sz="2400" b="0" dirty="0" err="1" smtClean="0">
                <a:solidFill>
                  <a:prstClr val="black"/>
                </a:solidFill>
                <a:latin typeface="Calibri" pitchFamily="34" charset="0"/>
              </a:rPr>
              <a:t>hen</a:t>
            </a:r>
            <a:r>
              <a:rPr lang="nl-NL" sz="2400" b="0" dirty="0" smtClean="0">
                <a:solidFill>
                  <a:prstClr val="black"/>
                </a:solidFill>
                <a:latin typeface="Calibri" pitchFamily="34" charset="0"/>
              </a:rPr>
              <a:t> </a:t>
            </a:r>
            <a:r>
              <a:rPr lang="nl-NL" sz="2400" b="0" dirty="0" err="1" smtClean="0">
                <a:solidFill>
                  <a:prstClr val="black"/>
                </a:solidFill>
                <a:latin typeface="Calibri" pitchFamily="34" charset="0"/>
              </a:rPr>
              <a:t>to</a:t>
            </a:r>
            <a:r>
              <a:rPr lang="nl-NL" sz="2400" b="0" dirty="0" smtClean="0">
                <a:solidFill>
                  <a:prstClr val="black"/>
                </a:solidFill>
                <a:latin typeface="Calibri" pitchFamily="34" charset="0"/>
              </a:rPr>
              <a:t> call the specialist – we </a:t>
            </a:r>
            <a:r>
              <a:rPr lang="nl-NL" sz="2400" b="0" dirty="0" err="1" smtClean="0">
                <a:solidFill>
                  <a:prstClr val="black"/>
                </a:solidFill>
                <a:latin typeface="Calibri" pitchFamily="34" charset="0"/>
              </a:rPr>
              <a:t>give</a:t>
            </a:r>
            <a:r>
              <a:rPr lang="nl-NL" sz="2400" b="0" dirty="0" smtClean="0">
                <a:solidFill>
                  <a:prstClr val="black"/>
                </a:solidFill>
                <a:latin typeface="Calibri" pitchFamily="34" charset="0"/>
              </a:rPr>
              <a:t> a </a:t>
            </a:r>
            <a:r>
              <a:rPr lang="nl-NL" sz="2400" b="0" dirty="0" err="1" smtClean="0">
                <a:solidFill>
                  <a:prstClr val="black"/>
                </a:solidFill>
                <a:latin typeface="Calibri" pitchFamily="34" charset="0"/>
              </a:rPr>
              <a:t>guideline</a:t>
            </a:r>
            <a:r>
              <a:rPr lang="nl-NL" sz="2400" b="0" dirty="0" smtClean="0">
                <a:solidFill>
                  <a:prstClr val="black"/>
                </a:solidFill>
                <a:latin typeface="Calibri" pitchFamily="34" charset="0"/>
              </a:rPr>
              <a:t> </a:t>
            </a:r>
            <a:r>
              <a:rPr lang="nl-NL" sz="2400" b="0" dirty="0" err="1" smtClean="0">
                <a:solidFill>
                  <a:prstClr val="black"/>
                </a:solidFill>
                <a:latin typeface="Calibri" pitchFamily="34" charset="0"/>
              </a:rPr>
              <a:t>for</a:t>
            </a:r>
            <a:r>
              <a:rPr lang="nl-NL" sz="2400" b="0" dirty="0" smtClean="0">
                <a:solidFill>
                  <a:prstClr val="black"/>
                </a:solidFill>
                <a:latin typeface="Calibri" pitchFamily="34" charset="0"/>
              </a:rPr>
              <a:t> </a:t>
            </a:r>
            <a:r>
              <a:rPr lang="nl-NL" sz="2400" b="0" dirty="0" err="1" smtClean="0">
                <a:solidFill>
                  <a:prstClr val="black"/>
                </a:solidFill>
                <a:latin typeface="Calibri" pitchFamily="34" charset="0"/>
              </a:rPr>
              <a:t>one</a:t>
            </a:r>
            <a:r>
              <a:rPr lang="nl-NL" sz="2400" b="0" dirty="0" smtClean="0">
                <a:solidFill>
                  <a:prstClr val="black"/>
                </a:solidFill>
                <a:latin typeface="Calibri" pitchFamily="34" charset="0"/>
              </a:rPr>
              <a:t> of the risk factors: the </a:t>
            </a:r>
            <a:r>
              <a:rPr lang="nl-NL" sz="2400" b="0" dirty="0" err="1" smtClean="0">
                <a:solidFill>
                  <a:prstClr val="black"/>
                </a:solidFill>
                <a:latin typeface="Calibri" pitchFamily="34" charset="0"/>
              </a:rPr>
              <a:t>subsurface</a:t>
            </a:r>
            <a:endParaRPr lang="en-GB" b="0"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2</a:t>
            </a:fld>
            <a:endParaRPr lang="nl-NL"/>
          </a:p>
        </p:txBody>
      </p:sp>
    </p:spTree>
    <p:extLst>
      <p:ext uri="{BB962C8B-B14F-4D97-AF65-F5344CB8AC3E}">
        <p14:creationId xmlns:p14="http://schemas.microsoft.com/office/powerpoint/2010/main" val="238215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25</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Last </a:t>
            </a:r>
            <a:r>
              <a:rPr lang="nl-NL" dirty="0" err="1" smtClean="0"/>
              <a:t>slide</a:t>
            </a:r>
            <a:endParaRPr lang="nl-NL" dirty="0" smtClean="0"/>
          </a:p>
          <a:p>
            <a:r>
              <a:rPr lang="nl-NL" dirty="0" err="1" smtClean="0"/>
              <a:t>Next</a:t>
            </a:r>
            <a:r>
              <a:rPr lang="nl-NL" dirty="0" smtClean="0"/>
              <a:t> = </a:t>
            </a:r>
            <a:r>
              <a:rPr lang="nl-NL" dirty="0" err="1" smtClean="0"/>
              <a:t>Questions</a:t>
            </a:r>
            <a:r>
              <a:rPr lang="nl-NL" dirty="0" smtClean="0"/>
              <a:t>?</a:t>
            </a:r>
          </a:p>
          <a:p>
            <a:r>
              <a:rPr lang="nl-NL" dirty="0" err="1" smtClean="0"/>
              <a:t>Thereafter</a:t>
            </a:r>
            <a:r>
              <a:rPr lang="nl-NL" dirty="0" smtClean="0"/>
              <a:t> stopping </a:t>
            </a:r>
            <a:r>
              <a:rPr lang="nl-NL" dirty="0" err="1" smtClean="0"/>
              <a:t>slide</a:t>
            </a:r>
            <a:r>
              <a:rPr lang="nl-NL" dirty="0" smtClean="0"/>
              <a:t> </a:t>
            </a:r>
          </a:p>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26</a:t>
            </a:fld>
            <a:endParaRPr lang="nl-NL"/>
          </a:p>
        </p:txBody>
      </p:sp>
    </p:spTree>
    <p:extLst>
      <p:ext uri="{BB962C8B-B14F-4D97-AF65-F5344CB8AC3E}">
        <p14:creationId xmlns:p14="http://schemas.microsoft.com/office/powerpoint/2010/main" val="3762623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tools</a:t>
            </a:r>
            <a:r>
              <a:rPr lang="en-GB" baseline="0" dirty="0" smtClean="0"/>
              <a:t> available on the website: www.geoimpuls.org  (in Dutch).</a:t>
            </a:r>
            <a:endParaRPr lang="en-GB" dirty="0" smtClean="0"/>
          </a:p>
          <a:p>
            <a:endParaRPr lang="en-GB" dirty="0" smtClean="0"/>
          </a:p>
          <a:p>
            <a:r>
              <a:rPr lang="en-GB" dirty="0" err="1" smtClean="0"/>
              <a:t>Geonet</a:t>
            </a:r>
            <a:r>
              <a:rPr lang="en-GB" dirty="0" smtClean="0"/>
              <a:t> </a:t>
            </a:r>
            <a:r>
              <a:rPr lang="en-GB" dirty="0" smtClean="0"/>
              <a:t>is </a:t>
            </a:r>
            <a:r>
              <a:rPr lang="en-GB" dirty="0" err="1" smtClean="0"/>
              <a:t>bedoeld</a:t>
            </a:r>
            <a:r>
              <a:rPr lang="en-GB" dirty="0" smtClean="0"/>
              <a:t> </a:t>
            </a:r>
            <a:r>
              <a:rPr lang="en-GB" dirty="0" err="1" smtClean="0"/>
              <a:t>voor</a:t>
            </a:r>
            <a:r>
              <a:rPr lang="en-GB" dirty="0" smtClean="0"/>
              <a:t> geotechnici! Geoimpuls.org is de </a:t>
            </a:r>
            <a:r>
              <a:rPr lang="en-GB" dirty="0" err="1" smtClean="0"/>
              <a:t>toegangspoort</a:t>
            </a:r>
            <a:r>
              <a:rPr lang="en-GB" dirty="0" smtClean="0"/>
              <a:t> </a:t>
            </a:r>
            <a:r>
              <a:rPr lang="en-GB" dirty="0" err="1" smtClean="0"/>
              <a:t>voor</a:t>
            </a:r>
            <a:r>
              <a:rPr lang="en-GB" dirty="0" smtClean="0"/>
              <a:t> </a:t>
            </a:r>
            <a:r>
              <a:rPr lang="en-GB" dirty="0" err="1" smtClean="0"/>
              <a:t>iedereen</a:t>
            </a:r>
            <a:r>
              <a:rPr lang="en-GB" dirty="0" smtClean="0"/>
              <a:t>: via</a:t>
            </a:r>
            <a:r>
              <a:rPr lang="en-GB" baseline="0" dirty="0" smtClean="0"/>
              <a:t> geoimpuls.org </a:t>
            </a:r>
            <a:r>
              <a:rPr lang="en-GB" baseline="0" dirty="0" err="1" smtClean="0"/>
              <a:t>wordt</a:t>
            </a:r>
            <a:r>
              <a:rPr lang="en-GB" baseline="0" dirty="0" smtClean="0"/>
              <a:t> de </a:t>
            </a:r>
            <a:r>
              <a:rPr lang="en-GB" baseline="0" dirty="0" err="1" smtClean="0"/>
              <a:t>informatie</a:t>
            </a:r>
            <a:r>
              <a:rPr lang="en-GB" baseline="0" dirty="0" smtClean="0"/>
              <a:t> die (</a:t>
            </a:r>
            <a:r>
              <a:rPr lang="en-GB" baseline="0" dirty="0" err="1" smtClean="0"/>
              <a:t>oa</a:t>
            </a:r>
            <a:r>
              <a:rPr lang="en-GB" baseline="0" dirty="0" smtClean="0"/>
              <a:t>) op </a:t>
            </a:r>
            <a:r>
              <a:rPr lang="en-GB" baseline="0" dirty="0" err="1" smtClean="0"/>
              <a:t>Geonet</a:t>
            </a:r>
            <a:r>
              <a:rPr lang="en-GB" baseline="0" dirty="0" smtClean="0"/>
              <a:t> </a:t>
            </a:r>
            <a:r>
              <a:rPr lang="en-GB" baseline="0" dirty="0" err="1" smtClean="0"/>
              <a:t>staat</a:t>
            </a:r>
            <a:r>
              <a:rPr lang="en-GB" baseline="0" dirty="0" smtClean="0"/>
              <a:t>, </a:t>
            </a:r>
            <a:r>
              <a:rPr lang="en-GB" baseline="0" dirty="0" err="1" smtClean="0"/>
              <a:t>gebruiksvriendelijker</a:t>
            </a:r>
            <a:r>
              <a:rPr lang="en-GB" baseline="0" dirty="0" smtClean="0"/>
              <a:t> </a:t>
            </a:r>
            <a:r>
              <a:rPr lang="en-GB" baseline="0" dirty="0" err="1" smtClean="0"/>
              <a:t>toegankelijk</a:t>
            </a:r>
            <a:r>
              <a:rPr lang="en-GB" baseline="0" dirty="0" smtClean="0"/>
              <a:t>, </a:t>
            </a:r>
            <a:r>
              <a:rPr lang="en-GB" baseline="0" dirty="0" err="1" smtClean="0"/>
              <a:t>zie</a:t>
            </a:r>
            <a:r>
              <a:rPr lang="en-GB" baseline="0" dirty="0" smtClean="0"/>
              <a:t> </a:t>
            </a:r>
            <a:r>
              <a:rPr lang="en-GB" baseline="0" dirty="0" err="1" smtClean="0"/>
              <a:t>volgende</a:t>
            </a:r>
            <a:r>
              <a:rPr lang="en-GB" baseline="0" dirty="0" smtClean="0"/>
              <a:t> slide. Op geoimpuls.org kun je </a:t>
            </a:r>
            <a:r>
              <a:rPr lang="en-GB" baseline="0" dirty="0" err="1" smtClean="0"/>
              <a:t>filteren</a:t>
            </a:r>
            <a:r>
              <a:rPr lang="en-GB" baseline="0" dirty="0" smtClean="0"/>
              <a:t> op </a:t>
            </a:r>
            <a:r>
              <a:rPr lang="en-GB" baseline="0" dirty="0" err="1" smtClean="0"/>
              <a:t>bijvoorbeeld</a:t>
            </a:r>
            <a:r>
              <a:rPr lang="en-GB" baseline="0" dirty="0" smtClean="0"/>
              <a:t> </a:t>
            </a:r>
            <a:r>
              <a:rPr lang="en-GB" baseline="0" dirty="0" err="1" smtClean="0"/>
              <a:t>doelgroep</a:t>
            </a:r>
            <a:r>
              <a:rPr lang="en-GB" baseline="0" dirty="0" smtClean="0"/>
              <a:t>, </a:t>
            </a:r>
            <a:r>
              <a:rPr lang="en-GB" baseline="0" dirty="0" err="1" smtClean="0"/>
              <a:t>projectfase</a:t>
            </a:r>
            <a:r>
              <a:rPr lang="en-GB" baseline="0" dirty="0" smtClean="0"/>
              <a:t> </a:t>
            </a:r>
            <a:r>
              <a:rPr lang="en-GB" baseline="0" dirty="0" err="1" smtClean="0"/>
              <a:t>en</a:t>
            </a:r>
            <a:r>
              <a:rPr lang="en-GB" baseline="0" dirty="0" smtClean="0"/>
              <a:t> </a:t>
            </a:r>
            <a:r>
              <a:rPr lang="en-GB" baseline="0" dirty="0" err="1" smtClean="0"/>
              <a:t>onderwerp</a:t>
            </a:r>
            <a:r>
              <a:rPr lang="en-GB" baseline="0" dirty="0" smtClean="0"/>
              <a:t>, </a:t>
            </a:r>
            <a:r>
              <a:rPr lang="en-GB" baseline="0" dirty="0" err="1" smtClean="0"/>
              <a:t>zodat</a:t>
            </a:r>
            <a:r>
              <a:rPr lang="en-GB" baseline="0" dirty="0" smtClean="0"/>
              <a:t> je direct </a:t>
            </a:r>
            <a:r>
              <a:rPr lang="en-GB" baseline="0" dirty="0" err="1" smtClean="0"/>
              <a:t>relevante</a:t>
            </a:r>
            <a:r>
              <a:rPr lang="en-GB" baseline="0" dirty="0" smtClean="0"/>
              <a:t> </a:t>
            </a:r>
            <a:r>
              <a:rPr lang="en-GB" baseline="0" dirty="0" err="1" smtClean="0"/>
              <a:t>resultaten</a:t>
            </a:r>
            <a:r>
              <a:rPr lang="en-GB" baseline="0" dirty="0" smtClean="0"/>
              <a:t> </a:t>
            </a:r>
            <a:r>
              <a:rPr lang="en-GB" baseline="0" dirty="0" err="1" smtClean="0"/>
              <a:t>krijgt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27</a:t>
            </a:fld>
            <a:endParaRPr lang="nl-NL"/>
          </a:p>
        </p:txBody>
      </p:sp>
    </p:spTree>
    <p:extLst>
      <p:ext uri="{BB962C8B-B14F-4D97-AF65-F5344CB8AC3E}">
        <p14:creationId xmlns:p14="http://schemas.microsoft.com/office/powerpoint/2010/main" val="123167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Op geoimpuls.org kun je </a:t>
            </a:r>
            <a:r>
              <a:rPr lang="en-GB" baseline="0" dirty="0" err="1" smtClean="0"/>
              <a:t>filteren</a:t>
            </a:r>
            <a:r>
              <a:rPr lang="en-GB" baseline="0" dirty="0" smtClean="0"/>
              <a:t> op </a:t>
            </a:r>
            <a:r>
              <a:rPr lang="en-GB" baseline="0" dirty="0" err="1" smtClean="0"/>
              <a:t>bijvoorbeeld</a:t>
            </a:r>
            <a:r>
              <a:rPr lang="en-GB" baseline="0" dirty="0" smtClean="0"/>
              <a:t> type product (via </a:t>
            </a:r>
            <a:r>
              <a:rPr lang="en-GB" baseline="0" dirty="0" err="1" smtClean="0"/>
              <a:t>kleuren</a:t>
            </a:r>
            <a:r>
              <a:rPr lang="en-GB" baseline="0" dirty="0" smtClean="0"/>
              <a:t>/</a:t>
            </a:r>
            <a:r>
              <a:rPr lang="en-GB" baseline="0" dirty="0" err="1" smtClean="0"/>
              <a:t>vinkjes</a:t>
            </a:r>
            <a:r>
              <a:rPr lang="en-GB" baseline="0" dirty="0" smtClean="0"/>
              <a:t> </a:t>
            </a:r>
            <a:r>
              <a:rPr lang="en-GB" baseline="0" dirty="0" err="1" smtClean="0"/>
              <a:t>bovenin</a:t>
            </a:r>
            <a:r>
              <a:rPr lang="en-GB" baseline="0" dirty="0" smtClean="0"/>
              <a:t>) </a:t>
            </a:r>
            <a:r>
              <a:rPr lang="en-GB" baseline="0" dirty="0" err="1" smtClean="0"/>
              <a:t>en</a:t>
            </a:r>
            <a:r>
              <a:rPr lang="en-GB" baseline="0" dirty="0" smtClean="0"/>
              <a:t> </a:t>
            </a:r>
            <a:r>
              <a:rPr lang="en-GB" baseline="0" dirty="0" err="1" smtClean="0"/>
              <a:t>doelgroep</a:t>
            </a:r>
            <a:r>
              <a:rPr lang="en-GB" baseline="0" dirty="0" smtClean="0"/>
              <a:t>, </a:t>
            </a:r>
            <a:r>
              <a:rPr lang="en-GB" baseline="0" dirty="0" err="1" smtClean="0"/>
              <a:t>projectfase</a:t>
            </a:r>
            <a:r>
              <a:rPr lang="en-GB" baseline="0" dirty="0" smtClean="0"/>
              <a:t> </a:t>
            </a:r>
            <a:r>
              <a:rPr lang="en-GB" baseline="0" dirty="0" err="1" smtClean="0"/>
              <a:t>en</a:t>
            </a:r>
            <a:r>
              <a:rPr lang="en-GB" baseline="0" dirty="0" smtClean="0"/>
              <a:t> </a:t>
            </a:r>
            <a:r>
              <a:rPr lang="en-GB" baseline="0" dirty="0" err="1" smtClean="0"/>
              <a:t>onderwerp</a:t>
            </a:r>
            <a:r>
              <a:rPr lang="en-GB" baseline="0" dirty="0" smtClean="0"/>
              <a:t> (</a:t>
            </a:r>
            <a:r>
              <a:rPr lang="en-GB" baseline="0" dirty="0" err="1" smtClean="0"/>
              <a:t>uitklappen</a:t>
            </a:r>
            <a:r>
              <a:rPr lang="en-GB" baseline="0" dirty="0" smtClean="0"/>
              <a:t> </a:t>
            </a:r>
            <a:r>
              <a:rPr lang="en-GB" baseline="0" dirty="0" err="1" smtClean="0"/>
              <a:t>filterbox</a:t>
            </a:r>
            <a:r>
              <a:rPr lang="en-GB" baseline="0" dirty="0" smtClean="0"/>
              <a:t> links). Op </a:t>
            </a:r>
            <a:r>
              <a:rPr lang="en-GB" baseline="0" dirty="0" err="1" smtClean="0"/>
              <a:t>deze</a:t>
            </a:r>
            <a:r>
              <a:rPr lang="en-GB" baseline="0" dirty="0" smtClean="0"/>
              <a:t> </a:t>
            </a:r>
            <a:r>
              <a:rPr lang="en-GB" baseline="0" dirty="0" err="1" smtClean="0"/>
              <a:t>manier</a:t>
            </a:r>
            <a:r>
              <a:rPr lang="en-GB" baseline="0" dirty="0" smtClean="0"/>
              <a:t> </a:t>
            </a:r>
            <a:r>
              <a:rPr lang="en-GB" baseline="0" dirty="0" err="1" smtClean="0"/>
              <a:t>krijg</a:t>
            </a:r>
            <a:r>
              <a:rPr lang="en-GB" baseline="0" dirty="0" smtClean="0"/>
              <a:t> je direct </a:t>
            </a:r>
            <a:r>
              <a:rPr lang="en-GB" baseline="0" dirty="0" err="1" smtClean="0"/>
              <a:t>resultaten</a:t>
            </a:r>
            <a:r>
              <a:rPr lang="en-GB" baseline="0" dirty="0" smtClean="0"/>
              <a:t> </a:t>
            </a:r>
            <a:r>
              <a:rPr lang="en-GB" baseline="0" dirty="0" err="1" smtClean="0"/>
              <a:t>te</a:t>
            </a:r>
            <a:r>
              <a:rPr lang="en-GB" baseline="0" dirty="0" smtClean="0"/>
              <a:t> </a:t>
            </a:r>
            <a:r>
              <a:rPr lang="en-GB" baseline="0" dirty="0" err="1" smtClean="0"/>
              <a:t>zien</a:t>
            </a:r>
            <a:r>
              <a:rPr lang="en-GB" baseline="0" dirty="0" smtClean="0"/>
              <a:t> die </a:t>
            </a:r>
            <a:r>
              <a:rPr lang="en-GB" baseline="0" dirty="0" err="1" smtClean="0"/>
              <a:t>specifiek</a:t>
            </a:r>
            <a:r>
              <a:rPr lang="en-GB" baseline="0" dirty="0" smtClean="0"/>
              <a:t> </a:t>
            </a:r>
            <a:r>
              <a:rPr lang="en-GB" baseline="0" dirty="0" err="1" smtClean="0"/>
              <a:t>voor</a:t>
            </a:r>
            <a:r>
              <a:rPr lang="en-GB" baseline="0" dirty="0" smtClean="0"/>
              <a:t> </a:t>
            </a:r>
            <a:r>
              <a:rPr lang="en-GB" baseline="0" dirty="0" err="1" smtClean="0"/>
              <a:t>jou</a:t>
            </a:r>
            <a:r>
              <a:rPr lang="en-GB" baseline="0" dirty="0" smtClean="0"/>
              <a:t> relevant </a:t>
            </a:r>
            <a:r>
              <a:rPr lang="en-GB" baseline="0" dirty="0" err="1" smtClean="0"/>
              <a:t>zijn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28</a:t>
            </a:fld>
            <a:endParaRPr lang="nl-NL"/>
          </a:p>
        </p:txBody>
      </p:sp>
    </p:spTree>
    <p:extLst>
      <p:ext uri="{BB962C8B-B14F-4D97-AF65-F5344CB8AC3E}">
        <p14:creationId xmlns:p14="http://schemas.microsoft.com/office/powerpoint/2010/main" val="123167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57F10B-499C-40B1-A7FB-F1D82F7E122E}" type="slidenum">
              <a:rPr lang="nl-NL" smtClean="0"/>
              <a:pPr/>
              <a:t>29</a:t>
            </a:fld>
            <a:endParaRPr lang="nl-NL"/>
          </a:p>
        </p:txBody>
      </p:sp>
    </p:spTree>
    <p:extLst>
      <p:ext uri="{BB962C8B-B14F-4D97-AF65-F5344CB8AC3E}">
        <p14:creationId xmlns:p14="http://schemas.microsoft.com/office/powerpoint/2010/main" val="52106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Dubbeldekstunnel Antwerpen (Oosterweelverbinding)</a:t>
            </a:r>
            <a:r>
              <a:rPr lang="nl-NL" baseline="0" dirty="0" smtClean="0"/>
              <a:t> typisch voorbeeld van slim gebruik van de ondergrond: vóór aanbesteding werd gekeken naar ondergrond, de laag </a:t>
            </a:r>
            <a:r>
              <a:rPr lang="nl-NL" baseline="0" dirty="0" err="1" smtClean="0"/>
              <a:t>Boomse</a:t>
            </a:r>
            <a:r>
              <a:rPr lang="nl-NL" baseline="0" dirty="0" smtClean="0"/>
              <a:t> Klei bleek het mogelijk te maken om wanden-</a:t>
            </a:r>
            <a:r>
              <a:rPr lang="nl-NL" baseline="0" dirty="0" err="1" smtClean="0"/>
              <a:t>dakmethode</a:t>
            </a:r>
            <a:r>
              <a:rPr lang="nl-NL" baseline="0" dirty="0" smtClean="0"/>
              <a:t> met diepwanden te gebruiken, nieuwe plan is bijna half miljard goedkoper dan de eerder bedachte afzinktunnel.</a:t>
            </a:r>
            <a:endParaRPr lang="nl-NL" dirty="0" smtClean="0"/>
          </a:p>
          <a:p>
            <a:endParaRPr lang="nl-NL" dirty="0" smtClean="0"/>
          </a:p>
          <a:p>
            <a:r>
              <a:rPr lang="nl-NL" dirty="0" smtClean="0"/>
              <a:t>Ook probleemgevallen  genoeg (ref Geotechniek) (</a:t>
            </a:r>
            <a:r>
              <a:rPr lang="nl-NL" dirty="0" err="1" smtClean="0"/>
              <a:t>all</a:t>
            </a:r>
            <a:r>
              <a:rPr lang="nl-NL" dirty="0" smtClean="0"/>
              <a:t> Dutch!) </a:t>
            </a:r>
            <a:r>
              <a:rPr lang="nl-NL" dirty="0" err="1" smtClean="0"/>
              <a:t>Problem</a:t>
            </a:r>
            <a:r>
              <a:rPr lang="nl-NL" dirty="0" smtClean="0"/>
              <a:t> cases in underground parking lots, NS line tunnel in Amsterdam, </a:t>
            </a:r>
            <a:r>
              <a:rPr lang="nl-NL" dirty="0" err="1" smtClean="0"/>
              <a:t>uneven</a:t>
            </a:r>
            <a:r>
              <a:rPr lang="nl-NL" dirty="0" smtClean="0"/>
              <a:t> </a:t>
            </a:r>
            <a:r>
              <a:rPr lang="nl-NL" dirty="0" err="1" smtClean="0"/>
              <a:t>sttlement</a:t>
            </a:r>
            <a:r>
              <a:rPr lang="nl-NL" dirty="0" smtClean="0"/>
              <a:t> </a:t>
            </a:r>
            <a:r>
              <a:rPr lang="nl-NL" dirty="0" err="1" smtClean="0"/>
              <a:t>son</a:t>
            </a:r>
            <a:r>
              <a:rPr lang="nl-NL" dirty="0" smtClean="0"/>
              <a:t> </a:t>
            </a:r>
            <a:r>
              <a:rPr lang="nl-NL" dirty="0" err="1" smtClean="0"/>
              <a:t>local</a:t>
            </a:r>
            <a:r>
              <a:rPr lang="nl-NL" dirty="0" smtClean="0"/>
              <a:t> highway. . </a:t>
            </a:r>
          </a:p>
          <a:p>
            <a:r>
              <a:rPr lang="en-GB" dirty="0" err="1" smtClean="0"/>
              <a:t>Ziekenhuis</a:t>
            </a:r>
            <a:r>
              <a:rPr lang="en-GB" dirty="0" smtClean="0"/>
              <a:t> </a:t>
            </a:r>
            <a:r>
              <a:rPr lang="en-GB" dirty="0" err="1" smtClean="0"/>
              <a:t>Vlietland</a:t>
            </a:r>
            <a:r>
              <a:rPr lang="en-GB" dirty="0" smtClean="0"/>
              <a:t> Schiedam (</a:t>
            </a:r>
            <a:r>
              <a:rPr lang="en-GB" dirty="0" err="1" smtClean="0"/>
              <a:t>jul</a:t>
            </a:r>
            <a:r>
              <a:rPr lang="en-GB" dirty="0" smtClean="0"/>
              <a:t> 2009, p. 17)</a:t>
            </a:r>
          </a:p>
          <a:p>
            <a:r>
              <a:rPr lang="en-GB" dirty="0" err="1" smtClean="0"/>
              <a:t>Parkeergarage</a:t>
            </a:r>
            <a:r>
              <a:rPr lang="en-GB" dirty="0" smtClean="0"/>
              <a:t> </a:t>
            </a:r>
            <a:r>
              <a:rPr lang="en-GB" dirty="0" err="1" smtClean="0"/>
              <a:t>Westerhaven</a:t>
            </a:r>
            <a:r>
              <a:rPr lang="en-GB" dirty="0" smtClean="0"/>
              <a:t> Groningen (</a:t>
            </a:r>
            <a:r>
              <a:rPr lang="en-GB" dirty="0" err="1" smtClean="0"/>
              <a:t>apr</a:t>
            </a:r>
            <a:r>
              <a:rPr lang="en-GB" dirty="0" smtClean="0"/>
              <a:t> 2010, p. 26)</a:t>
            </a:r>
          </a:p>
          <a:p>
            <a:r>
              <a:rPr lang="en-GB" dirty="0" err="1" smtClean="0"/>
              <a:t>Zuidpoortgarage</a:t>
            </a:r>
            <a:r>
              <a:rPr lang="en-GB" dirty="0" smtClean="0"/>
              <a:t> Delft (</a:t>
            </a:r>
            <a:r>
              <a:rPr lang="en-GB" dirty="0" err="1" smtClean="0"/>
              <a:t>okt</a:t>
            </a:r>
            <a:r>
              <a:rPr lang="en-GB" dirty="0" smtClean="0"/>
              <a:t> 2009, p. 30)</a:t>
            </a:r>
          </a:p>
          <a:p>
            <a:r>
              <a:rPr lang="en-GB" dirty="0" err="1" smtClean="0"/>
              <a:t>Baggerdepot</a:t>
            </a:r>
            <a:r>
              <a:rPr lang="en-GB" dirty="0" smtClean="0"/>
              <a:t> </a:t>
            </a:r>
            <a:r>
              <a:rPr lang="en-GB" dirty="0" err="1" smtClean="0"/>
              <a:t>IJsseloog</a:t>
            </a:r>
            <a:r>
              <a:rPr lang="en-GB" dirty="0" smtClean="0"/>
              <a:t> (</a:t>
            </a:r>
            <a:r>
              <a:rPr lang="en-GB" dirty="0" err="1" smtClean="0"/>
              <a:t>jan</a:t>
            </a:r>
            <a:r>
              <a:rPr lang="en-GB" dirty="0" smtClean="0"/>
              <a:t> 2010, p. 28)</a:t>
            </a:r>
          </a:p>
          <a:p>
            <a:r>
              <a:rPr lang="en-GB" dirty="0" err="1" smtClean="0"/>
              <a:t>Museumparkgarage</a:t>
            </a:r>
            <a:r>
              <a:rPr lang="en-GB" dirty="0" smtClean="0"/>
              <a:t> Rotterdam (</a:t>
            </a:r>
            <a:r>
              <a:rPr lang="en-GB" dirty="0" err="1" smtClean="0"/>
              <a:t>jul</a:t>
            </a:r>
            <a:r>
              <a:rPr lang="en-GB" dirty="0" smtClean="0"/>
              <a:t> 2010, p. 12)</a:t>
            </a:r>
          </a:p>
          <a:p>
            <a:r>
              <a:rPr lang="en-GB" dirty="0" err="1" smtClean="0"/>
              <a:t>Provinciale</a:t>
            </a:r>
            <a:r>
              <a:rPr lang="en-GB" dirty="0" smtClean="0"/>
              <a:t> </a:t>
            </a:r>
            <a:r>
              <a:rPr lang="en-GB" dirty="0" err="1" smtClean="0"/>
              <a:t>weg</a:t>
            </a:r>
            <a:r>
              <a:rPr lang="en-GB" dirty="0" smtClean="0"/>
              <a:t> N470 </a:t>
            </a:r>
            <a:r>
              <a:rPr lang="en-GB" dirty="0" err="1" smtClean="0"/>
              <a:t>Zuid</a:t>
            </a:r>
            <a:r>
              <a:rPr lang="en-GB" dirty="0" smtClean="0"/>
              <a:t>-Holland (</a:t>
            </a:r>
            <a:r>
              <a:rPr lang="en-GB" dirty="0" err="1" smtClean="0"/>
              <a:t>okt</a:t>
            </a:r>
            <a:r>
              <a:rPr lang="en-GB" dirty="0" smtClean="0"/>
              <a:t> 2010, p. 12)</a:t>
            </a:r>
          </a:p>
          <a:p>
            <a:endParaRPr lang="en-GB" dirty="0" smtClean="0"/>
          </a:p>
          <a:p>
            <a:r>
              <a:rPr lang="en-GB" dirty="0" err="1" smtClean="0"/>
              <a:t>Bouwput</a:t>
            </a:r>
            <a:r>
              <a:rPr lang="en-GB" dirty="0" smtClean="0"/>
              <a:t> A </a:t>
            </a:r>
            <a:r>
              <a:rPr lang="en-GB" dirty="0" err="1" smtClean="0"/>
              <a:t>theater</a:t>
            </a:r>
            <a:r>
              <a:rPr lang="en-GB" dirty="0" smtClean="0"/>
              <a:t> Middelburg</a:t>
            </a:r>
          </a:p>
          <a:p>
            <a:r>
              <a:rPr lang="en-GB" dirty="0" err="1" smtClean="0"/>
              <a:t>Vijzelgracht</a:t>
            </a:r>
            <a:r>
              <a:rPr lang="en-GB" dirty="0" smtClean="0"/>
              <a:t> NZ </a:t>
            </a:r>
            <a:r>
              <a:rPr lang="en-GB" dirty="0" err="1" smtClean="0"/>
              <a:t>lijn</a:t>
            </a:r>
            <a:r>
              <a:rPr lang="nl-NL" dirty="0" smtClean="0"/>
              <a:t> </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3</a:t>
            </a:fld>
            <a:endParaRPr lang="nl-NL"/>
          </a:p>
        </p:txBody>
      </p:sp>
    </p:spTree>
    <p:extLst>
      <p:ext uri="{BB962C8B-B14F-4D97-AF65-F5344CB8AC3E}">
        <p14:creationId xmlns:p14="http://schemas.microsoft.com/office/powerpoint/2010/main" val="334429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smtClean="0">
                <a:latin typeface="Calibri" pitchFamily="34" charset="0"/>
              </a:rPr>
              <a:t>4</a:t>
            </a:r>
            <a:r>
              <a:rPr lang="nl-NL" sz="1200" baseline="30000" dirty="0" smtClean="0">
                <a:latin typeface="Calibri" pitchFamily="34" charset="0"/>
              </a:rPr>
              <a:t>e</a:t>
            </a:r>
            <a:r>
              <a:rPr lang="nl-NL" sz="1200" dirty="0" smtClean="0">
                <a:latin typeface="Calibri" pitchFamily="34" charset="0"/>
              </a:rPr>
              <a:t> </a:t>
            </a:r>
            <a:r>
              <a:rPr lang="nl-NL" sz="1200" dirty="0" err="1" smtClean="0">
                <a:latin typeface="Calibri" pitchFamily="34" charset="0"/>
              </a:rPr>
              <a:t>bulllet</a:t>
            </a:r>
            <a:r>
              <a:rPr lang="nl-NL" sz="1200" dirty="0" smtClean="0">
                <a:latin typeface="Calibri" pitchFamily="34" charset="0"/>
              </a:rPr>
              <a:t>: </a:t>
            </a:r>
          </a:p>
          <a:p>
            <a:r>
              <a:rPr lang="nl-NL" sz="1200" dirty="0" smtClean="0">
                <a:latin typeface="Calibri" pitchFamily="34" charset="0"/>
              </a:rPr>
              <a:t>Brochure met beetje arrogante titel ‘overal’, meer bedoeld als ‘heeft u de</a:t>
            </a:r>
            <a:r>
              <a:rPr lang="nl-NL" sz="1200" baseline="0" dirty="0" smtClean="0">
                <a:latin typeface="Calibri" pitchFamily="34" charset="0"/>
              </a:rPr>
              <a:t> ondergrond niet over het hoofd gezien’?  Het boekje gaat niet over alles, bv.</a:t>
            </a:r>
            <a:r>
              <a:rPr lang="nl-NL" sz="1200" dirty="0" smtClean="0">
                <a:latin typeface="Calibri" pitchFamily="34" charset="0"/>
              </a:rPr>
              <a:t> niet over installatietechniek, beton,</a:t>
            </a:r>
            <a:r>
              <a:rPr lang="nl-NL" sz="1200" baseline="0" dirty="0" smtClean="0">
                <a:latin typeface="Calibri" pitchFamily="34" charset="0"/>
              </a:rPr>
              <a:t> </a:t>
            </a:r>
            <a:r>
              <a:rPr lang="nl-NL" sz="1200" dirty="0" smtClean="0">
                <a:latin typeface="Calibri" pitchFamily="34" charset="0"/>
              </a:rPr>
              <a:t>enzovoorts. Wij denken dat andere </a:t>
            </a:r>
            <a:r>
              <a:rPr lang="nl-NL" sz="1200" dirty="0" err="1" smtClean="0">
                <a:latin typeface="Calibri" pitchFamily="34" charset="0"/>
              </a:rPr>
              <a:t>vakspecialismen</a:t>
            </a:r>
            <a:r>
              <a:rPr lang="nl-NL" sz="1200" dirty="0" smtClean="0">
                <a:latin typeface="Calibri" pitchFamily="34" charset="0"/>
              </a:rPr>
              <a:t> ook zoiets zouden moeten doen om u vanuit uw helicopterview op het goede moment de goede verrekijker te geven.</a:t>
            </a:r>
            <a:br>
              <a:rPr lang="nl-NL" sz="1200" dirty="0" smtClean="0">
                <a:latin typeface="Calibri" pitchFamily="34" charset="0"/>
              </a:rPr>
            </a:b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4</a:t>
            </a:fld>
            <a:endParaRPr lang="nl-NL"/>
          </a:p>
        </p:txBody>
      </p:sp>
    </p:spTree>
    <p:extLst>
      <p:ext uri="{BB962C8B-B14F-4D97-AF65-F5344CB8AC3E}">
        <p14:creationId xmlns:p14="http://schemas.microsoft.com/office/powerpoint/2010/main" val="317291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Call the specialist is as </a:t>
            </a:r>
            <a:r>
              <a:rPr lang="nl-NL" dirty="0" err="1" smtClean="0"/>
              <a:t>such</a:t>
            </a:r>
            <a:r>
              <a:rPr lang="nl-NL" dirty="0" smtClean="0"/>
              <a:t> correct but </a:t>
            </a:r>
            <a:r>
              <a:rPr lang="nl-NL" dirty="0" err="1" smtClean="0"/>
              <a:t>not</a:t>
            </a:r>
            <a:r>
              <a:rPr lang="nl-NL" dirty="0" smtClean="0"/>
              <a:t> </a:t>
            </a:r>
            <a:r>
              <a:rPr lang="nl-NL" dirty="0" err="1" smtClean="0"/>
              <a:t>helpful</a:t>
            </a:r>
            <a:r>
              <a:rPr lang="nl-NL" dirty="0" smtClean="0"/>
              <a:t>. </a:t>
            </a:r>
          </a:p>
          <a:p>
            <a:r>
              <a:rPr lang="nl-NL" dirty="0" smtClean="0"/>
              <a:t>We want </a:t>
            </a:r>
            <a:r>
              <a:rPr lang="nl-NL" dirty="0" err="1" smtClean="0"/>
              <a:t>to</a:t>
            </a:r>
            <a:r>
              <a:rPr lang="nl-NL" dirty="0" smtClean="0"/>
              <a:t> </a:t>
            </a:r>
            <a:r>
              <a:rPr lang="nl-NL" dirty="0" err="1" smtClean="0"/>
              <a:t>give</a:t>
            </a:r>
            <a:r>
              <a:rPr lang="nl-NL" dirty="0" smtClean="0"/>
              <a:t> </a:t>
            </a:r>
            <a:r>
              <a:rPr lang="nl-NL" dirty="0" err="1" smtClean="0"/>
              <a:t>you</a:t>
            </a:r>
            <a:r>
              <a:rPr lang="nl-NL" dirty="0" smtClean="0"/>
              <a:t> a gut feeling </a:t>
            </a:r>
            <a:r>
              <a:rPr lang="nl-NL" dirty="0" err="1" smtClean="0"/>
              <a:t>for</a:t>
            </a:r>
            <a:r>
              <a:rPr lang="nl-NL" dirty="0" smtClean="0"/>
              <a:t> </a:t>
            </a:r>
            <a:r>
              <a:rPr lang="nl-NL" dirty="0" err="1" smtClean="0"/>
              <a:t>georisks</a:t>
            </a:r>
            <a:r>
              <a:rPr lang="nl-NL" dirty="0" smtClean="0"/>
              <a:t>. </a:t>
            </a:r>
          </a:p>
          <a:p>
            <a:endParaRPr lang="nl-NL" dirty="0" smtClean="0"/>
          </a:p>
          <a:p>
            <a:r>
              <a:rPr lang="nl-NL" dirty="0" smtClean="0"/>
              <a:t>We onderkennen zeven kritieke aandachtspunten. Het doel is om de lezer het </a:t>
            </a:r>
            <a:r>
              <a:rPr lang="nl-NL" dirty="0" err="1" smtClean="0"/>
              <a:t>onderbuikgevoel</a:t>
            </a:r>
            <a:r>
              <a:rPr lang="nl-NL" dirty="0" smtClean="0"/>
              <a:t> te geven wanneer hij alert moet zijn/worden. </a:t>
            </a:r>
          </a:p>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5</a:t>
            </a:fld>
            <a:endParaRPr lang="nl-NL"/>
          </a:p>
        </p:txBody>
      </p:sp>
    </p:spTree>
    <p:extLst>
      <p:ext uri="{BB962C8B-B14F-4D97-AF65-F5344CB8AC3E}">
        <p14:creationId xmlns:p14="http://schemas.microsoft.com/office/powerpoint/2010/main" val="376262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ＭＳ Ｐゴシック" pitchFamily="34" charset="-128"/>
                <a:cs typeface="+mn-cs"/>
              </a:rPr>
              <a:t>Steeds pagina’s met </a:t>
            </a:r>
            <a:r>
              <a:rPr lang="nl-NL" sz="1200" b="0" i="0" u="none" strike="noStrike" kern="1200" baseline="0" dirty="0" err="1" smtClean="0">
                <a:solidFill>
                  <a:schemeClr val="tx1"/>
                </a:solidFill>
                <a:latin typeface="+mn-lt"/>
                <a:ea typeface="ＭＳ Ｐゴシック" pitchFamily="34" charset="-128"/>
                <a:cs typeface="+mn-cs"/>
              </a:rPr>
              <a:t>aanvinkvakjes</a:t>
            </a:r>
            <a:r>
              <a:rPr lang="nl-NL" sz="1200" b="0" i="0" u="none" strike="noStrike" kern="1200" baseline="0" dirty="0" smtClean="0">
                <a:solidFill>
                  <a:schemeClr val="tx1"/>
                </a:solidFill>
                <a:latin typeface="+mn-lt"/>
                <a:ea typeface="ＭＳ Ｐゴシック" pitchFamily="34" charset="-128"/>
                <a:cs typeface="+mn-cs"/>
              </a:rPr>
              <a:t>: deze pagina’s benoemen projectkenmerken die van invloed zijn op ondergrondrisico’s. Opdracht aan de lezer: ‘Geldt er een kenmerk voor uw project of weet u dat niet zeker? Sla dan de pagina om en lees op de achterzijde wat er aan de hand is.’</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6</a:t>
            </a:fld>
            <a:endParaRPr lang="nl-NL"/>
          </a:p>
        </p:txBody>
      </p:sp>
    </p:spTree>
    <p:extLst>
      <p:ext uri="{BB962C8B-B14F-4D97-AF65-F5344CB8AC3E}">
        <p14:creationId xmlns:p14="http://schemas.microsoft.com/office/powerpoint/2010/main" val="376262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ＭＳ Ｐゴシック" pitchFamily="34" charset="-128"/>
                <a:cs typeface="+mn-cs"/>
              </a:rPr>
              <a:t>Er wordt uitgelegd wat er ‘geotechnisch gezien’ aan de hand kan zijn. Ook staan er suggesties voor acties, bv. waar er meer informatie te vinden is, wat je zelf kunt doen, wie je het beste kunt benaderen, etc. De informatie op deze pagina helpt de lezer bij het nemen van beslissingen over het project.</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7</a:t>
            </a:fld>
            <a:endParaRPr lang="nl-NL"/>
          </a:p>
        </p:txBody>
      </p:sp>
    </p:spTree>
    <p:extLst>
      <p:ext uri="{BB962C8B-B14F-4D97-AF65-F5344CB8AC3E}">
        <p14:creationId xmlns:p14="http://schemas.microsoft.com/office/powerpoint/2010/main" val="376262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sz="1200" kern="1200" dirty="0" smtClean="0">
                <a:solidFill>
                  <a:schemeClr val="tx1"/>
                </a:solidFill>
                <a:effectLst/>
                <a:latin typeface="+mn-lt"/>
                <a:ea typeface="ＭＳ Ｐゴシック" pitchFamily="34" charset="-128"/>
                <a:cs typeface="+mn-cs"/>
              </a:rPr>
              <a:t>Na de aandachtspunten</a:t>
            </a:r>
            <a:r>
              <a:rPr lang="nl-NL" sz="1200" kern="1200" baseline="0" dirty="0" smtClean="0">
                <a:solidFill>
                  <a:schemeClr val="tx1"/>
                </a:solidFill>
                <a:effectLst/>
                <a:latin typeface="+mn-lt"/>
                <a:ea typeface="ＭＳ Ｐゴシック" pitchFamily="34" charset="-128"/>
                <a:cs typeface="+mn-cs"/>
              </a:rPr>
              <a:t> volgen er s</a:t>
            </a:r>
            <a:r>
              <a:rPr lang="nl-NL" sz="1200" kern="1200" dirty="0" smtClean="0">
                <a:solidFill>
                  <a:schemeClr val="tx1"/>
                </a:solidFill>
                <a:effectLst/>
                <a:latin typeface="+mn-lt"/>
                <a:ea typeface="ＭＳ Ｐゴシック" pitchFamily="34" charset="-128"/>
                <a:cs typeface="+mn-cs"/>
              </a:rPr>
              <a:t>uccesverhalen: praktijkprojecten waarbij is gebleken dat aandacht voor de ondergrond winst oplevert</a:t>
            </a:r>
            <a:endParaRPr lang="en-GB" dirty="0" smtClean="0"/>
          </a:p>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8</a:t>
            </a:fld>
            <a:endParaRPr lang="nl-NL"/>
          </a:p>
        </p:txBody>
      </p:sp>
    </p:spTree>
    <p:extLst>
      <p:ext uri="{BB962C8B-B14F-4D97-AF65-F5344CB8AC3E}">
        <p14:creationId xmlns:p14="http://schemas.microsoft.com/office/powerpoint/2010/main" val="376262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sz="1200" kern="1200" dirty="0" smtClean="0">
                <a:solidFill>
                  <a:schemeClr val="tx1"/>
                </a:solidFill>
                <a:effectLst/>
                <a:latin typeface="+mn-lt"/>
                <a:ea typeface="ＭＳ Ｐゴシック" pitchFamily="34" charset="-128"/>
                <a:cs typeface="+mn-cs"/>
              </a:rPr>
              <a:t>Na de aandachtspunten</a:t>
            </a:r>
            <a:r>
              <a:rPr lang="nl-NL" sz="1200" kern="1200" baseline="0" dirty="0" smtClean="0">
                <a:solidFill>
                  <a:schemeClr val="tx1"/>
                </a:solidFill>
                <a:effectLst/>
                <a:latin typeface="+mn-lt"/>
                <a:ea typeface="ＭＳ Ｐゴシック" pitchFamily="34" charset="-128"/>
                <a:cs typeface="+mn-cs"/>
              </a:rPr>
              <a:t> volgen er s</a:t>
            </a:r>
            <a:r>
              <a:rPr lang="nl-NL" sz="1200" kern="1200" dirty="0" smtClean="0">
                <a:solidFill>
                  <a:schemeClr val="tx1"/>
                </a:solidFill>
                <a:effectLst/>
                <a:latin typeface="+mn-lt"/>
                <a:ea typeface="ＭＳ Ｐゴシック" pitchFamily="34" charset="-128"/>
                <a:cs typeface="+mn-cs"/>
              </a:rPr>
              <a:t>uccesverhalen: praktijkprojecten waarbij is gebleken dat aandacht voor de ondergrond winst oplevert</a:t>
            </a:r>
            <a:endParaRPr lang="en-GB" dirty="0" smtClean="0"/>
          </a:p>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9</a:t>
            </a:fld>
            <a:endParaRPr lang="nl-NL"/>
          </a:p>
        </p:txBody>
      </p:sp>
    </p:spTree>
    <p:extLst>
      <p:ext uri="{BB962C8B-B14F-4D97-AF65-F5344CB8AC3E}">
        <p14:creationId xmlns:p14="http://schemas.microsoft.com/office/powerpoint/2010/main" val="3762623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491880" y="2049388"/>
            <a:ext cx="4960640" cy="1314450"/>
          </a:xfrm>
        </p:spPr>
        <p:txBody>
          <a:bodyPr>
            <a:normAutofit/>
          </a:bodyPr>
          <a:lstStyle>
            <a:lvl1pPr marL="0" indent="0" algn="ctr">
              <a:buNone/>
              <a:defRPr sz="24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sp>
        <p:nvSpPr>
          <p:cNvPr id="7" name="Titel 6"/>
          <p:cNvSpPr>
            <a:spLocks noGrp="1"/>
          </p:cNvSpPr>
          <p:nvPr>
            <p:ph type="title"/>
          </p:nvPr>
        </p:nvSpPr>
        <p:spPr>
          <a:xfrm>
            <a:off x="3491880" y="915566"/>
            <a:ext cx="4968552" cy="1008112"/>
          </a:xfrm>
        </p:spPr>
        <p:txBody>
          <a:bodyPr anchor="b">
            <a:normAutofit/>
          </a:bodyPr>
          <a:lstStyle>
            <a:lvl1pPr algn="ctr">
              <a:defRPr sz="3600"/>
            </a:lvl1pPr>
          </a:lstStyle>
          <a:p>
            <a:r>
              <a:rPr lang="nl-NL" dirty="0" smtClean="0"/>
              <a:t>Klik om de stijl te bewerken</a:t>
            </a:r>
            <a:endParaRPr lang="nl-NL" dirty="0"/>
          </a:p>
        </p:txBody>
      </p:sp>
      <p:sp>
        <p:nvSpPr>
          <p:cNvPr id="4" name="Tijdelijke aanduiding voor datum 3"/>
          <p:cNvSpPr>
            <a:spLocks noGrp="1"/>
          </p:cNvSpPr>
          <p:nvPr>
            <p:ph type="dt" sz="half" idx="10"/>
          </p:nvPr>
        </p:nvSpPr>
        <p:spPr>
          <a:xfrm>
            <a:off x="4932363" y="641350"/>
            <a:ext cx="2133600" cy="274638"/>
          </a:xfrm>
        </p:spPr>
        <p:txBody>
          <a:bodyPr/>
          <a:lstStyle>
            <a:lvl1pPr algn="ctr">
              <a:defRPr sz="1200">
                <a:solidFill>
                  <a:schemeClr val="tx1"/>
                </a:solidFill>
              </a:defRPr>
            </a:lvl1pPr>
          </a:lstStyle>
          <a:p>
            <a:fld id="{A1F1F94A-DF92-47B8-8938-67C64113F350}" type="datetime1">
              <a:rPr lang="nl-NL"/>
              <a:pPr/>
              <a:t>19-09-14</a:t>
            </a:fld>
            <a:endParaRPr lang="nl-NL"/>
          </a:p>
        </p:txBody>
      </p:sp>
      <p:sp>
        <p:nvSpPr>
          <p:cNvPr id="5" name="Tijdelijke aanduiding voor dianummer 4"/>
          <p:cNvSpPr>
            <a:spLocks noGrp="1"/>
          </p:cNvSpPr>
          <p:nvPr>
            <p:ph type="sldNum" sz="quarter" idx="11"/>
          </p:nvPr>
        </p:nvSpPr>
        <p:spPr/>
        <p:txBody>
          <a:bodyPr/>
          <a:lstStyle>
            <a:lvl1pPr>
              <a:defRPr/>
            </a:lvl1pPr>
          </a:lstStyle>
          <a:p>
            <a:r>
              <a:rPr lang="nl-NL"/>
              <a:t>Slide  </a:t>
            </a:r>
            <a:fld id="{EA7F1261-29A7-403F-B60C-B98F48342F19}" type="slidenum">
              <a:rPr lang="nl-NL"/>
              <a:pPr/>
              <a:t>‹nr.›</a:t>
            </a:fld>
            <a:endParaRPr lang="nl-NL"/>
          </a:p>
        </p:txBody>
      </p:sp>
    </p:spTree>
    <p:extLst>
      <p:ext uri="{BB962C8B-B14F-4D97-AF65-F5344CB8AC3E}">
        <p14:creationId xmlns:p14="http://schemas.microsoft.com/office/powerpoint/2010/main" val="111856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46182423-5973-47C8-846F-99153F8AF01C}" type="datetime1">
              <a:rPr lang="nl-NL"/>
              <a:pPr/>
              <a:t>19-09-14</a:t>
            </a:fld>
            <a:endParaRPr lang="nl-NL"/>
          </a:p>
        </p:txBody>
      </p:sp>
      <p:sp>
        <p:nvSpPr>
          <p:cNvPr id="5" name="Tijdelijke aanduiding voor voettekst 4"/>
          <p:cNvSpPr>
            <a:spLocks noGrp="1"/>
          </p:cNvSpPr>
          <p:nvPr>
            <p:ph type="ftr" sz="quarter" idx="11"/>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6" name="Tijdelijke aanduiding voor dianummer 5"/>
          <p:cNvSpPr>
            <a:spLocks noGrp="1"/>
          </p:cNvSpPr>
          <p:nvPr>
            <p:ph type="sldNum" sz="quarter" idx="12"/>
          </p:nvPr>
        </p:nvSpPr>
        <p:spPr>
          <a:xfrm>
            <a:off x="1042988" y="4746625"/>
            <a:ext cx="2133600" cy="273050"/>
          </a:xfrm>
        </p:spPr>
        <p:txBody>
          <a:bodyPr/>
          <a:lstStyle>
            <a:lvl1pPr>
              <a:defRPr/>
            </a:lvl1pPr>
          </a:lstStyle>
          <a:p>
            <a:fld id="{E40FA286-EC51-440B-A67D-DB0E8334E19C}" type="slidenum">
              <a:rPr lang="nl-NL"/>
              <a:pPr/>
              <a:t>‹nr.›</a:t>
            </a:fld>
            <a:endParaRPr lang="nl-NL"/>
          </a:p>
        </p:txBody>
      </p:sp>
    </p:spTree>
    <p:extLst>
      <p:ext uri="{BB962C8B-B14F-4D97-AF65-F5344CB8AC3E}">
        <p14:creationId xmlns:p14="http://schemas.microsoft.com/office/powerpoint/2010/main" val="238491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D59092DD-3C11-45AE-9BAA-65C00E583563}" type="datetime1">
              <a:rPr lang="nl-NL"/>
              <a:pPr/>
              <a:t>19-09-14</a:t>
            </a:fld>
            <a:endParaRPr lang="nl-NL"/>
          </a:p>
        </p:txBody>
      </p:sp>
      <p:sp>
        <p:nvSpPr>
          <p:cNvPr id="5" name="Tijdelijke aanduiding voor voettekst 4"/>
          <p:cNvSpPr>
            <a:spLocks noGrp="1"/>
          </p:cNvSpPr>
          <p:nvPr>
            <p:ph type="ftr" sz="quarter" idx="11"/>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6" name="Tijdelijke aanduiding voor dianummer 5"/>
          <p:cNvSpPr>
            <a:spLocks noGrp="1"/>
          </p:cNvSpPr>
          <p:nvPr>
            <p:ph type="sldNum" sz="quarter" idx="12"/>
          </p:nvPr>
        </p:nvSpPr>
        <p:spPr>
          <a:xfrm>
            <a:off x="1042988" y="4746625"/>
            <a:ext cx="2133600" cy="273050"/>
          </a:xfrm>
        </p:spPr>
        <p:txBody>
          <a:bodyPr/>
          <a:lstStyle>
            <a:lvl1pPr>
              <a:defRPr/>
            </a:lvl1pPr>
          </a:lstStyle>
          <a:p>
            <a:fld id="{40882320-4F13-49ED-8F8A-4832051BADAD}" type="slidenum">
              <a:rPr lang="nl-NL"/>
              <a:pPr/>
              <a:t>‹nr.›</a:t>
            </a:fld>
            <a:endParaRPr lang="nl-NL"/>
          </a:p>
        </p:txBody>
      </p:sp>
    </p:spTree>
    <p:extLst>
      <p:ext uri="{BB962C8B-B14F-4D97-AF65-F5344CB8AC3E}">
        <p14:creationId xmlns:p14="http://schemas.microsoft.com/office/powerpoint/2010/main" val="131936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fld id="{A1472B6B-AA3A-4439-B8FC-22BA15104965}" type="datetime1">
              <a:rPr lang="nl-NL"/>
              <a:pPr/>
              <a:t>19-09-14</a:t>
            </a:fld>
            <a:endParaRPr lang="nl-NL"/>
          </a:p>
        </p:txBody>
      </p:sp>
      <p:sp>
        <p:nvSpPr>
          <p:cNvPr id="5" name="Tijdelijke aanduiding voor dianummer 4"/>
          <p:cNvSpPr>
            <a:spLocks noGrp="1"/>
          </p:cNvSpPr>
          <p:nvPr>
            <p:ph type="sldNum" sz="quarter" idx="11"/>
          </p:nvPr>
        </p:nvSpPr>
        <p:spPr/>
        <p:txBody>
          <a:bodyPr/>
          <a:lstStyle>
            <a:lvl1pPr>
              <a:defRPr/>
            </a:lvl1pPr>
          </a:lstStyle>
          <a:p>
            <a:r>
              <a:rPr lang="nl-NL"/>
              <a:t>Slide  </a:t>
            </a:r>
            <a:fld id="{AC427C1E-E998-416D-8C46-3B06CB8113B0}" type="slidenum">
              <a:rPr lang="nl-NL"/>
              <a:pPr/>
              <a:t>‹nr.›</a:t>
            </a:fld>
            <a:endParaRPr lang="nl-NL"/>
          </a:p>
        </p:txBody>
      </p:sp>
    </p:spTree>
    <p:extLst>
      <p:ext uri="{BB962C8B-B14F-4D97-AF65-F5344CB8AC3E}">
        <p14:creationId xmlns:p14="http://schemas.microsoft.com/office/powerpoint/2010/main" val="161293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C122B9D8-B38C-45A8-9158-2138FDBE047F}" type="datetime1">
              <a:rPr lang="nl-NL"/>
              <a:pPr/>
              <a:t>19-09-14</a:t>
            </a:fld>
            <a:endParaRPr lang="nl-NL"/>
          </a:p>
        </p:txBody>
      </p:sp>
      <p:sp>
        <p:nvSpPr>
          <p:cNvPr id="5" name="Tijdelijke aanduiding voor dianummer 4"/>
          <p:cNvSpPr>
            <a:spLocks noGrp="1"/>
          </p:cNvSpPr>
          <p:nvPr>
            <p:ph type="sldNum" sz="quarter" idx="11"/>
          </p:nvPr>
        </p:nvSpPr>
        <p:spPr/>
        <p:txBody>
          <a:bodyPr/>
          <a:lstStyle>
            <a:lvl1pPr>
              <a:defRPr/>
            </a:lvl1pPr>
          </a:lstStyle>
          <a:p>
            <a:r>
              <a:rPr lang="nl-NL"/>
              <a:t>Slide  </a:t>
            </a:r>
            <a:fld id="{689F696E-025E-43B1-BEC2-BE9432431909}" type="slidenum">
              <a:rPr lang="nl-NL"/>
              <a:pPr/>
              <a:t>‹nr.›</a:t>
            </a:fld>
            <a:endParaRPr lang="nl-NL"/>
          </a:p>
        </p:txBody>
      </p:sp>
    </p:spTree>
    <p:extLst>
      <p:ext uri="{BB962C8B-B14F-4D97-AF65-F5344CB8AC3E}">
        <p14:creationId xmlns:p14="http://schemas.microsoft.com/office/powerpoint/2010/main" val="107823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voettekst 5"/>
          <p:cNvSpPr>
            <a:spLocks noGrp="1"/>
          </p:cNvSpPr>
          <p:nvPr>
            <p:ph type="ftr" sz="quarter" idx="10"/>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6" name="Tijdelijke aanduiding voor datum 3"/>
          <p:cNvSpPr>
            <a:spLocks noGrp="1"/>
          </p:cNvSpPr>
          <p:nvPr>
            <p:ph type="dt" sz="half" idx="11"/>
          </p:nvPr>
        </p:nvSpPr>
        <p:spPr/>
        <p:txBody>
          <a:bodyPr/>
          <a:lstStyle>
            <a:lvl1pPr>
              <a:defRPr/>
            </a:lvl1pPr>
          </a:lstStyle>
          <a:p>
            <a:fld id="{F591CEB7-5965-460A-83CC-81A664BB8703}" type="datetime1">
              <a:rPr lang="nl-NL"/>
              <a:pPr/>
              <a:t>19-09-14</a:t>
            </a:fld>
            <a:endParaRPr lang="nl-NL"/>
          </a:p>
        </p:txBody>
      </p:sp>
      <p:sp>
        <p:nvSpPr>
          <p:cNvPr id="7" name="Tijdelijke aanduiding voor dianummer 4"/>
          <p:cNvSpPr>
            <a:spLocks noGrp="1"/>
          </p:cNvSpPr>
          <p:nvPr>
            <p:ph type="sldNum" sz="quarter" idx="12"/>
          </p:nvPr>
        </p:nvSpPr>
        <p:spPr/>
        <p:txBody>
          <a:bodyPr/>
          <a:lstStyle>
            <a:lvl1pPr>
              <a:defRPr/>
            </a:lvl1pPr>
          </a:lstStyle>
          <a:p>
            <a:r>
              <a:rPr lang="nl-NL"/>
              <a:t>Slide  </a:t>
            </a:r>
            <a:fld id="{E7414869-A119-4FFC-96A6-8F5527D125B2}" type="slidenum">
              <a:rPr lang="nl-NL"/>
              <a:pPr/>
              <a:t>‹nr.›</a:t>
            </a:fld>
            <a:endParaRPr lang="nl-NL"/>
          </a:p>
        </p:txBody>
      </p:sp>
    </p:spTree>
    <p:extLst>
      <p:ext uri="{BB962C8B-B14F-4D97-AF65-F5344CB8AC3E}">
        <p14:creationId xmlns:p14="http://schemas.microsoft.com/office/powerpoint/2010/main" val="220163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135164DF-DED2-48AF-8115-ADD38F5AD60F}" type="datetime1">
              <a:rPr lang="nl-NL"/>
              <a:pPr/>
              <a:t>19-09-14</a:t>
            </a:fld>
            <a:endParaRPr lang="nl-NL"/>
          </a:p>
        </p:txBody>
      </p:sp>
    </p:spTree>
    <p:extLst>
      <p:ext uri="{BB962C8B-B14F-4D97-AF65-F5344CB8AC3E}">
        <p14:creationId xmlns:p14="http://schemas.microsoft.com/office/powerpoint/2010/main" val="72394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35D3F7A4-0A80-412F-BE0F-A3C9E70443A8}" type="datetime1">
              <a:rPr lang="nl-NL"/>
              <a:pPr/>
              <a:t>19-09-14</a:t>
            </a:fld>
            <a:endParaRPr lang="nl-NL"/>
          </a:p>
        </p:txBody>
      </p:sp>
      <p:sp>
        <p:nvSpPr>
          <p:cNvPr id="4" name="Tijdelijke aanduiding voor voettekst 3"/>
          <p:cNvSpPr>
            <a:spLocks noGrp="1"/>
          </p:cNvSpPr>
          <p:nvPr>
            <p:ph type="ftr" sz="quarter" idx="11"/>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5" name="Tijdelijke aanduiding voor dianummer 4"/>
          <p:cNvSpPr>
            <a:spLocks noGrp="1"/>
          </p:cNvSpPr>
          <p:nvPr>
            <p:ph type="sldNum" sz="quarter" idx="12"/>
          </p:nvPr>
        </p:nvSpPr>
        <p:spPr>
          <a:xfrm>
            <a:off x="1258888" y="4443413"/>
            <a:ext cx="2133600" cy="274637"/>
          </a:xfrm>
        </p:spPr>
        <p:txBody>
          <a:bodyPr/>
          <a:lstStyle>
            <a:lvl1pPr>
              <a:defRPr/>
            </a:lvl1pPr>
          </a:lstStyle>
          <a:p>
            <a:fld id="{FB9F9226-8F27-4105-98D5-25AC9084F52F}" type="slidenum">
              <a:rPr lang="nl-NL"/>
              <a:pPr/>
              <a:t>‹nr.›</a:t>
            </a:fld>
            <a:endParaRPr lang="nl-NL"/>
          </a:p>
        </p:txBody>
      </p:sp>
    </p:spTree>
    <p:extLst>
      <p:ext uri="{BB962C8B-B14F-4D97-AF65-F5344CB8AC3E}">
        <p14:creationId xmlns:p14="http://schemas.microsoft.com/office/powerpoint/2010/main" val="173496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86B46044-908D-46EE-B87F-09BF47538936}" type="datetime1">
              <a:rPr lang="nl-NL"/>
              <a:pPr/>
              <a:t>19-09-14</a:t>
            </a:fld>
            <a:endParaRPr lang="nl-NL"/>
          </a:p>
        </p:txBody>
      </p:sp>
      <p:sp>
        <p:nvSpPr>
          <p:cNvPr id="3" name="Tijdelijke aanduiding voor voettekst 2"/>
          <p:cNvSpPr>
            <a:spLocks noGrp="1"/>
          </p:cNvSpPr>
          <p:nvPr>
            <p:ph type="ftr" sz="quarter" idx="11"/>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4" name="Tijdelijke aanduiding voor dianummer 3"/>
          <p:cNvSpPr>
            <a:spLocks noGrp="1"/>
          </p:cNvSpPr>
          <p:nvPr>
            <p:ph type="sldNum" sz="quarter" idx="12"/>
          </p:nvPr>
        </p:nvSpPr>
        <p:spPr>
          <a:xfrm>
            <a:off x="1042988" y="4746625"/>
            <a:ext cx="2133600" cy="273050"/>
          </a:xfrm>
        </p:spPr>
        <p:txBody>
          <a:bodyPr/>
          <a:lstStyle>
            <a:lvl1pPr>
              <a:defRPr/>
            </a:lvl1pPr>
          </a:lstStyle>
          <a:p>
            <a:fld id="{41BCFB55-9A78-4D6E-8C2A-D772E78E22CC}" type="slidenum">
              <a:rPr lang="nl-NL"/>
              <a:pPr/>
              <a:t>‹nr.›</a:t>
            </a:fld>
            <a:endParaRPr lang="nl-NL"/>
          </a:p>
        </p:txBody>
      </p:sp>
    </p:spTree>
    <p:extLst>
      <p:ext uri="{BB962C8B-B14F-4D97-AF65-F5344CB8AC3E}">
        <p14:creationId xmlns:p14="http://schemas.microsoft.com/office/powerpoint/2010/main" val="73962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9A7C7542-BF87-4B67-A7A7-6995BA7E97A2}" type="datetime1">
              <a:rPr lang="nl-NL"/>
              <a:pPr/>
              <a:t>19-09-14</a:t>
            </a:fld>
            <a:endParaRPr lang="nl-NL"/>
          </a:p>
        </p:txBody>
      </p:sp>
      <p:sp>
        <p:nvSpPr>
          <p:cNvPr id="6" name="Tijdelijke aanduiding voor voettekst 5"/>
          <p:cNvSpPr>
            <a:spLocks noGrp="1"/>
          </p:cNvSpPr>
          <p:nvPr>
            <p:ph type="ftr" sz="quarter" idx="11"/>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7" name="Tijdelijke aanduiding voor dianummer 6"/>
          <p:cNvSpPr>
            <a:spLocks noGrp="1"/>
          </p:cNvSpPr>
          <p:nvPr>
            <p:ph type="sldNum" sz="quarter" idx="12"/>
          </p:nvPr>
        </p:nvSpPr>
        <p:spPr>
          <a:xfrm>
            <a:off x="1042988" y="4746625"/>
            <a:ext cx="2133600" cy="273050"/>
          </a:xfrm>
        </p:spPr>
        <p:txBody>
          <a:bodyPr/>
          <a:lstStyle>
            <a:lvl1pPr>
              <a:defRPr/>
            </a:lvl1pPr>
          </a:lstStyle>
          <a:p>
            <a:fld id="{86EAAEFE-D09D-4E9E-A5EF-B7FA4BF1B3E0}" type="slidenum">
              <a:rPr lang="nl-NL"/>
              <a:pPr/>
              <a:t>‹nr.›</a:t>
            </a:fld>
            <a:endParaRPr lang="nl-NL"/>
          </a:p>
        </p:txBody>
      </p:sp>
    </p:spTree>
    <p:extLst>
      <p:ext uri="{BB962C8B-B14F-4D97-AF65-F5344CB8AC3E}">
        <p14:creationId xmlns:p14="http://schemas.microsoft.com/office/powerpoint/2010/main" val="103132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A7840FCA-E002-4714-815E-1DD7F9C1A771}" type="datetime1">
              <a:rPr lang="nl-NL"/>
              <a:pPr/>
              <a:t>19-09-14</a:t>
            </a:fld>
            <a:endParaRPr lang="nl-NL"/>
          </a:p>
        </p:txBody>
      </p:sp>
      <p:sp>
        <p:nvSpPr>
          <p:cNvPr id="6" name="Tijdelijke aanduiding voor voettekst 5"/>
          <p:cNvSpPr>
            <a:spLocks noGrp="1"/>
          </p:cNvSpPr>
          <p:nvPr>
            <p:ph type="ftr" sz="quarter" idx="11"/>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7" name="Tijdelijke aanduiding voor dianummer 6"/>
          <p:cNvSpPr>
            <a:spLocks noGrp="1"/>
          </p:cNvSpPr>
          <p:nvPr>
            <p:ph type="sldNum" sz="quarter" idx="12"/>
          </p:nvPr>
        </p:nvSpPr>
        <p:spPr>
          <a:xfrm>
            <a:off x="1042988" y="4746625"/>
            <a:ext cx="2133600" cy="273050"/>
          </a:xfrm>
        </p:spPr>
        <p:txBody>
          <a:bodyPr/>
          <a:lstStyle>
            <a:lvl1pPr>
              <a:defRPr/>
            </a:lvl1pPr>
          </a:lstStyle>
          <a:p>
            <a:fld id="{9A4BE4FC-8F31-4E8B-86FA-616979F5C1B6}" type="slidenum">
              <a:rPr lang="nl-NL"/>
              <a:pPr/>
              <a:t>‹nr.›</a:t>
            </a:fld>
            <a:endParaRPr lang="nl-NL"/>
          </a:p>
        </p:txBody>
      </p:sp>
    </p:spTree>
    <p:extLst>
      <p:ext uri="{BB962C8B-B14F-4D97-AF65-F5344CB8AC3E}">
        <p14:creationId xmlns:p14="http://schemas.microsoft.com/office/powerpoint/2010/main" val="104068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042988" y="206375"/>
            <a:ext cx="76438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915988"/>
            <a:ext cx="8229600"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pic>
        <p:nvPicPr>
          <p:cNvPr id="1028" name="Afbeelding 6" descr="geoimpuls_klein.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68313" y="195263"/>
            <a:ext cx="5032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Rechte verbindingslijn 8"/>
          <p:cNvCxnSpPr/>
          <p:nvPr/>
        </p:nvCxnSpPr>
        <p:spPr>
          <a:xfrm>
            <a:off x="1042988" y="700088"/>
            <a:ext cx="7632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dianummer 4"/>
          <p:cNvSpPr>
            <a:spLocks noGrp="1"/>
          </p:cNvSpPr>
          <p:nvPr>
            <p:ph type="sldNum" sz="quarter" idx="4"/>
          </p:nvPr>
        </p:nvSpPr>
        <p:spPr>
          <a:xfrm>
            <a:off x="395288" y="4587875"/>
            <a:ext cx="2133600" cy="274638"/>
          </a:xfrm>
          <a:prstGeom prst="rect">
            <a:avLst/>
          </a:prstGeom>
        </p:spPr>
        <p:txBody>
          <a:bodyPr vert="horz" wrap="square" lIns="91440" tIns="45720" rIns="91440" bIns="45720" numCol="1" anchor="b" anchorCtr="0" compatLnSpc="1">
            <a:prstTxWarp prst="textNoShape">
              <a:avLst/>
            </a:prstTxWarp>
          </a:bodyPr>
          <a:lstStyle>
            <a:lvl1pPr>
              <a:defRPr sz="800">
                <a:latin typeface="Bebas Neue" charset="0"/>
              </a:defRPr>
            </a:lvl1pPr>
          </a:lstStyle>
          <a:p>
            <a:r>
              <a:rPr lang="nl-NL"/>
              <a:t>Slide  </a:t>
            </a:r>
            <a:fld id="{FF650679-C5F8-406D-B065-5FED1A85E6FA}" type="slidenum">
              <a:rPr lang="nl-NL"/>
              <a:pPr/>
              <a:t>‹nr.›</a:t>
            </a:fld>
            <a:endParaRPr lang="nl-NL"/>
          </a:p>
        </p:txBody>
      </p:sp>
      <p:sp>
        <p:nvSpPr>
          <p:cNvPr id="13" name="Tijdelijke aanduiding voor datum 3"/>
          <p:cNvSpPr>
            <a:spLocks noGrp="1"/>
          </p:cNvSpPr>
          <p:nvPr>
            <p:ph type="dt" sz="half" idx="2"/>
          </p:nvPr>
        </p:nvSpPr>
        <p:spPr>
          <a:xfrm>
            <a:off x="395288" y="4746625"/>
            <a:ext cx="2592387" cy="273050"/>
          </a:xfrm>
          <a:prstGeom prst="rect">
            <a:avLst/>
          </a:prstGeom>
        </p:spPr>
        <p:txBody>
          <a:bodyPr vert="horz" wrap="square" lIns="91440" tIns="45720" rIns="91440" bIns="45720" numCol="1" anchor="b" anchorCtr="0" compatLnSpc="1">
            <a:prstTxWarp prst="textNoShape">
              <a:avLst/>
            </a:prstTxWarp>
          </a:bodyPr>
          <a:lstStyle>
            <a:lvl1pPr>
              <a:defRPr sz="900">
                <a:solidFill>
                  <a:srgbClr val="000000"/>
                </a:solidFill>
                <a:latin typeface="Bebas Neue" charset="0"/>
              </a:defRPr>
            </a:lvl1pPr>
          </a:lstStyle>
          <a:p>
            <a:fld id="{17F75405-0D1B-4152-BDA1-1AB4C1BFA6F5}" type="datetime1">
              <a:rPr lang="nl-NL"/>
              <a:pPr/>
              <a:t>19-09-14</a:t>
            </a:fld>
            <a:endParaRPr lang="nl-NL"/>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sldNum="0" hdr="0" ftr="0" dt="0"/>
  <p:txStyles>
    <p:titleStyle>
      <a:lvl1pPr algn="l" rtl="0" fontAlgn="base">
        <a:spcBef>
          <a:spcPct val="0"/>
        </a:spcBef>
        <a:spcAft>
          <a:spcPct val="0"/>
        </a:spcAft>
        <a:defRPr sz="2400" b="1" kern="1200">
          <a:solidFill>
            <a:schemeClr val="tx1"/>
          </a:solidFill>
          <a:latin typeface="+mj-lt"/>
          <a:ea typeface="ＭＳ Ｐゴシック" pitchFamily="34" charset="-128"/>
          <a:cs typeface="+mj-cs"/>
        </a:defRPr>
      </a:lvl1pPr>
      <a:lvl2pPr algn="l" rtl="0" fontAlgn="base">
        <a:spcBef>
          <a:spcPct val="0"/>
        </a:spcBef>
        <a:spcAft>
          <a:spcPct val="0"/>
        </a:spcAft>
        <a:defRPr sz="2400" b="1">
          <a:solidFill>
            <a:schemeClr val="tx1"/>
          </a:solidFill>
          <a:latin typeface="Calibri" pitchFamily="34" charset="0"/>
          <a:ea typeface="ＭＳ Ｐゴシック" pitchFamily="34" charset="-128"/>
        </a:defRPr>
      </a:lvl2pPr>
      <a:lvl3pPr algn="l" rtl="0" fontAlgn="base">
        <a:spcBef>
          <a:spcPct val="0"/>
        </a:spcBef>
        <a:spcAft>
          <a:spcPct val="0"/>
        </a:spcAft>
        <a:defRPr sz="2400" b="1">
          <a:solidFill>
            <a:schemeClr val="tx1"/>
          </a:solidFill>
          <a:latin typeface="Calibri" pitchFamily="34" charset="0"/>
          <a:ea typeface="ＭＳ Ｐゴシック" pitchFamily="34" charset="-128"/>
        </a:defRPr>
      </a:lvl3pPr>
      <a:lvl4pPr algn="l" rtl="0" fontAlgn="base">
        <a:spcBef>
          <a:spcPct val="0"/>
        </a:spcBef>
        <a:spcAft>
          <a:spcPct val="0"/>
        </a:spcAft>
        <a:defRPr sz="2400" b="1">
          <a:solidFill>
            <a:schemeClr val="tx1"/>
          </a:solidFill>
          <a:latin typeface="Calibri" pitchFamily="34" charset="0"/>
          <a:ea typeface="ＭＳ Ｐゴシック" pitchFamily="34" charset="-128"/>
        </a:defRPr>
      </a:lvl4pPr>
      <a:lvl5pPr algn="l" rtl="0" fontAlgn="base">
        <a:spcBef>
          <a:spcPct val="0"/>
        </a:spcBef>
        <a:spcAft>
          <a:spcPct val="0"/>
        </a:spcAft>
        <a:defRPr sz="2400" b="1">
          <a:solidFill>
            <a:schemeClr val="tx1"/>
          </a:solidFill>
          <a:latin typeface="Calibri" pitchFamily="34" charset="0"/>
          <a:ea typeface="ＭＳ Ｐゴシック" pitchFamily="34" charset="-128"/>
        </a:defRPr>
      </a:lvl5pPr>
      <a:lvl6pPr marL="457200" algn="l" rtl="0" fontAlgn="base">
        <a:spcBef>
          <a:spcPct val="0"/>
        </a:spcBef>
        <a:spcAft>
          <a:spcPct val="0"/>
        </a:spcAft>
        <a:defRPr sz="2400" b="1">
          <a:solidFill>
            <a:schemeClr val="tx1"/>
          </a:solidFill>
          <a:latin typeface="Calibri" pitchFamily="34" charset="0"/>
          <a:ea typeface="ＭＳ Ｐゴシック" pitchFamily="34" charset="-128"/>
        </a:defRPr>
      </a:lvl6pPr>
      <a:lvl7pPr marL="914400" algn="l" rtl="0" fontAlgn="base">
        <a:spcBef>
          <a:spcPct val="0"/>
        </a:spcBef>
        <a:spcAft>
          <a:spcPct val="0"/>
        </a:spcAft>
        <a:defRPr sz="2400" b="1">
          <a:solidFill>
            <a:schemeClr val="tx1"/>
          </a:solidFill>
          <a:latin typeface="Calibri" pitchFamily="34" charset="0"/>
          <a:ea typeface="ＭＳ Ｐゴシック" pitchFamily="34" charset="-128"/>
        </a:defRPr>
      </a:lvl7pPr>
      <a:lvl8pPr marL="1371600" algn="l" rtl="0" fontAlgn="base">
        <a:spcBef>
          <a:spcPct val="0"/>
        </a:spcBef>
        <a:spcAft>
          <a:spcPct val="0"/>
        </a:spcAft>
        <a:defRPr sz="2400" b="1">
          <a:solidFill>
            <a:schemeClr val="tx1"/>
          </a:solidFill>
          <a:latin typeface="Calibri" pitchFamily="34" charset="0"/>
          <a:ea typeface="ＭＳ Ｐゴシック" pitchFamily="34" charset="-128"/>
        </a:defRPr>
      </a:lvl8pPr>
      <a:lvl9pPr marL="1828800" algn="l" rtl="0" fontAlgn="base">
        <a:spcBef>
          <a:spcPct val="0"/>
        </a:spcBef>
        <a:spcAft>
          <a:spcPct val="0"/>
        </a:spcAft>
        <a:defRPr sz="2400" b="1">
          <a:solidFill>
            <a:schemeClr val="tx1"/>
          </a:solidFill>
          <a:latin typeface="Calibri" pitchFamily="34" charset="0"/>
          <a:ea typeface="ＭＳ Ｐゴシック" pitchFamily="34" charset="-128"/>
        </a:defRPr>
      </a:lvl9pPr>
    </p:titleStyle>
    <p:bodyStyle>
      <a:lvl1pPr marL="358775" indent="-358775" algn="l" rtl="0" fontAlgn="base">
        <a:lnSpc>
          <a:spcPts val="2500"/>
        </a:lnSpc>
        <a:spcBef>
          <a:spcPts val="1800"/>
        </a:spcBef>
        <a:spcAft>
          <a:spcPct val="0"/>
        </a:spcAft>
        <a:buSzPct val="70000"/>
        <a:buFont typeface="Wingdings" pitchFamily="2" charset="2"/>
        <a:buChar char="v"/>
        <a:tabLst>
          <a:tab pos="358775" algn="l"/>
        </a:tabLst>
        <a:defRPr sz="2400" kern="1200">
          <a:solidFill>
            <a:schemeClr val="tx1"/>
          </a:solidFill>
          <a:latin typeface="+mn-lt"/>
          <a:ea typeface="ＭＳ Ｐゴシック" pitchFamily="34" charset="-128"/>
          <a:cs typeface="+mn-cs"/>
        </a:defRPr>
      </a:lvl1pPr>
      <a:lvl2pPr marL="717550" indent="-198438" algn="l" rtl="0" fontAlgn="base">
        <a:lnSpc>
          <a:spcPts val="2000"/>
        </a:lnSpc>
        <a:spcBef>
          <a:spcPts val="600"/>
        </a:spcBef>
        <a:spcAft>
          <a:spcPct val="0"/>
        </a:spcAft>
        <a:buSzPct val="70000"/>
        <a:buFont typeface="Wingdings" pitchFamily="2" charset="2"/>
        <a:buChar char="§"/>
        <a:tabLst>
          <a:tab pos="717550" algn="l"/>
        </a:tabLst>
        <a:defRPr sz="2000" kern="1200">
          <a:solidFill>
            <a:schemeClr val="tx1"/>
          </a:solidFill>
          <a:latin typeface="+mn-lt"/>
          <a:ea typeface="ＭＳ Ｐゴシック" pitchFamily="34" charset="-128"/>
          <a:cs typeface="+mn-cs"/>
        </a:defRPr>
      </a:lvl2pPr>
      <a:lvl3pPr marL="1257300" indent="-228600" algn="l" rtl="0" fontAlgn="base">
        <a:spcBef>
          <a:spcPct val="20000"/>
        </a:spcBef>
        <a:spcAft>
          <a:spcPct val="0"/>
        </a:spcAft>
        <a:buFont typeface="Calibri" pitchFamily="34" charset="0"/>
        <a:buChar char="…"/>
        <a:tabLst>
          <a:tab pos="1255713" algn="l"/>
        </a:tabLst>
        <a:defRPr kern="1200">
          <a:solidFill>
            <a:schemeClr val="tx1"/>
          </a:solidFill>
          <a:latin typeface="+mn-lt"/>
          <a:ea typeface="ＭＳ Ｐゴシック" pitchFamily="34" charset="-128"/>
          <a:cs typeface="+mn-cs"/>
        </a:defRPr>
      </a:lvl3pPr>
      <a:lvl4pPr marL="1614488" indent="-153988" algn="l" rtl="0" fontAlgn="base">
        <a:spcBef>
          <a:spcPct val="20000"/>
        </a:spcBef>
        <a:spcAft>
          <a:spcPct val="0"/>
        </a:spcAft>
        <a:buSzPct val="50000"/>
        <a:buFont typeface="Arial" pitchFamily="34" charset="0"/>
        <a:buChar char="−"/>
        <a:tabLst>
          <a:tab pos="1614488" algn="l"/>
        </a:tabLst>
        <a:defRPr sz="1600" kern="1200">
          <a:solidFill>
            <a:schemeClr val="tx1"/>
          </a:solidFill>
          <a:latin typeface="+mn-lt"/>
          <a:ea typeface="ＭＳ Ｐゴシック" pitchFamily="34" charset="-128"/>
          <a:cs typeface="+mn-cs"/>
        </a:defRPr>
      </a:lvl4pPr>
      <a:lvl5pPr marL="2062163" indent="-144463" algn="l" rtl="0" fontAlgn="base">
        <a:spcBef>
          <a:spcPct val="20000"/>
        </a:spcBef>
        <a:spcAft>
          <a:spcPct val="0"/>
        </a:spcAft>
        <a:buFont typeface="Arial" pitchFamily="34" charset="0"/>
        <a:buChar char="»"/>
        <a:tabLst>
          <a:tab pos="2062163" algn="l"/>
        </a:tabLst>
        <a:defRPr sz="16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pitsnieuws.nl/sites/default/files/imagecache/article_image_node_slideshow/ANP-20289085.jpeg.crop_display.jpg"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hehollywoodnews.com/2012/06/13/freeman-costner-damon-set-to-join-cruise-on-magnificent-seven-remake/magnificent-seven-origin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ndertitel 4"/>
          <p:cNvSpPr>
            <a:spLocks noGrp="1"/>
          </p:cNvSpPr>
          <p:nvPr>
            <p:ph type="subTitle" idx="1"/>
          </p:nvPr>
        </p:nvSpPr>
        <p:spPr>
          <a:xfrm>
            <a:off x="4175448" y="2049388"/>
            <a:ext cx="4960640" cy="1314450"/>
          </a:xfrm>
        </p:spPr>
        <p:txBody>
          <a:bodyPr/>
          <a:lstStyle/>
          <a:p>
            <a:r>
              <a:rPr lang="en-US" dirty="0" smtClean="0"/>
              <a:t>A geo-guide for non-specialists</a:t>
            </a:r>
          </a:p>
        </p:txBody>
      </p:sp>
      <p:sp>
        <p:nvSpPr>
          <p:cNvPr id="4" name="Titel 3"/>
          <p:cNvSpPr>
            <a:spLocks noGrp="1"/>
          </p:cNvSpPr>
          <p:nvPr>
            <p:ph type="title"/>
          </p:nvPr>
        </p:nvSpPr>
        <p:spPr>
          <a:xfrm>
            <a:off x="4175448" y="915566"/>
            <a:ext cx="4968552" cy="1008112"/>
          </a:xfrm>
        </p:spPr>
        <p:txBody>
          <a:bodyPr>
            <a:normAutofit/>
          </a:bodyPr>
          <a:lstStyle/>
          <a:p>
            <a:r>
              <a:rPr lang="nl-NL" dirty="0" smtClean="0"/>
              <a:t>Are </a:t>
            </a:r>
            <a:r>
              <a:rPr lang="nl-NL" dirty="0" err="1" smtClean="0"/>
              <a:t>you</a:t>
            </a:r>
            <a:r>
              <a:rPr lang="nl-NL" dirty="0" smtClean="0"/>
              <a:t> </a:t>
            </a:r>
            <a:r>
              <a:rPr lang="nl-NL" dirty="0" err="1" smtClean="0"/>
              <a:t>prepared</a:t>
            </a:r>
            <a:r>
              <a:rPr lang="nl-NL" dirty="0" smtClean="0"/>
              <a:t>?</a:t>
            </a:r>
          </a:p>
        </p:txBody>
      </p:sp>
      <p:sp>
        <p:nvSpPr>
          <p:cNvPr id="10" name="Titel 3"/>
          <p:cNvSpPr txBox="1">
            <a:spLocks/>
          </p:cNvSpPr>
          <p:nvPr/>
        </p:nvSpPr>
        <p:spPr bwMode="auto">
          <a:xfrm>
            <a:off x="1547664" y="3651870"/>
            <a:ext cx="2520280" cy="12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Underground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risks</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 </a:t>
            </a:r>
            <a:b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b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face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them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don’t</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hide</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from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them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a:t>
            </a:r>
          </a:p>
        </p:txBody>
      </p:sp>
      <p:pic>
        <p:nvPicPr>
          <p:cNvPr id="12" name="Afbeelding 11" descr="AreYouPrepared-cover1.png"/>
          <p:cNvPicPr>
            <a:picLocks noChangeAspect="1"/>
          </p:cNvPicPr>
          <p:nvPr/>
        </p:nvPicPr>
        <p:blipFill>
          <a:blip r:embed="rId3" cstate="screen"/>
          <a:stretch>
            <a:fillRect/>
          </a:stretch>
        </p:blipFill>
        <p:spPr>
          <a:xfrm>
            <a:off x="3203848" y="1203598"/>
            <a:ext cx="1440160" cy="1440160"/>
          </a:xfrm>
          <a:prstGeom prst="rect">
            <a:avLst/>
          </a:prstGeom>
        </p:spPr>
      </p:pic>
      <p:cxnSp>
        <p:nvCxnSpPr>
          <p:cNvPr id="17" name="Gekromde verbindingslijn 16"/>
          <p:cNvCxnSpPr/>
          <p:nvPr/>
        </p:nvCxnSpPr>
        <p:spPr>
          <a:xfrm rot="9240000">
            <a:off x="3806227" y="4168514"/>
            <a:ext cx="864096" cy="648072"/>
          </a:xfrm>
          <a:prstGeom prst="curvedConnector3">
            <a:avLst>
              <a:gd name="adj1" fmla="val 50000"/>
            </a:avLst>
          </a:prstGeom>
          <a:ln w="19050">
            <a:solidFill>
              <a:srgbClr val="62DC06"/>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Conservatorium Hotel Amsterdam</a:t>
            </a:r>
            <a:endParaRPr lang="en-GB" dirty="0"/>
          </a:p>
        </p:txBody>
      </p:sp>
      <p:sp>
        <p:nvSpPr>
          <p:cNvPr id="5" name="Tijdelijke aanduiding voor inhoud 4"/>
          <p:cNvSpPr>
            <a:spLocks noGrp="1"/>
          </p:cNvSpPr>
          <p:nvPr>
            <p:ph idx="1"/>
          </p:nvPr>
        </p:nvSpPr>
        <p:spPr/>
        <p:txBody>
          <a:bodyPr/>
          <a:lstStyle/>
          <a:p>
            <a:r>
              <a:rPr lang="en-US" sz="2000" dirty="0" smtClean="0"/>
              <a:t>1897 building, former conservatory, listed building</a:t>
            </a:r>
          </a:p>
          <a:p>
            <a:r>
              <a:rPr lang="en-US" sz="2000" dirty="0" smtClean="0"/>
              <a:t>Requirement: swimming pool in courtyard</a:t>
            </a:r>
          </a:p>
          <a:p>
            <a:r>
              <a:rPr lang="en-US" sz="2000" dirty="0" smtClean="0"/>
              <a:t>Issues: </a:t>
            </a:r>
          </a:p>
          <a:p>
            <a:pPr lvl="1"/>
            <a:r>
              <a:rPr lang="en-US" dirty="0" smtClean="0"/>
              <a:t>local vulnerability</a:t>
            </a:r>
          </a:p>
          <a:p>
            <a:pPr lvl="1"/>
            <a:r>
              <a:rPr lang="en-US" dirty="0" smtClean="0"/>
              <a:t>challenging structure</a:t>
            </a:r>
          </a:p>
          <a:p>
            <a:pPr lvl="1"/>
            <a:r>
              <a:rPr lang="en-US" dirty="0" smtClean="0"/>
              <a:t>space constraints</a:t>
            </a:r>
          </a:p>
          <a:p>
            <a:pPr lvl="1"/>
            <a:r>
              <a:rPr lang="en-US" dirty="0" smtClean="0"/>
              <a:t>groundwater</a:t>
            </a:r>
          </a:p>
          <a:p>
            <a:endParaRPr lang="en-US" sz="2000" dirty="0" smtClean="0"/>
          </a:p>
          <a:p>
            <a:endParaRPr lang="en-US" sz="2000" dirty="0" smtClean="0"/>
          </a:p>
          <a:p>
            <a:endParaRPr lang="nl-NL" sz="2000" dirty="0"/>
          </a:p>
        </p:txBody>
      </p:sp>
      <p:pic>
        <p:nvPicPr>
          <p:cNvPr id="7" name="Afbeelding 6" descr="Conservatoriumhotel-im1.jpg"/>
          <p:cNvPicPr>
            <a:picLocks noChangeAspect="1"/>
          </p:cNvPicPr>
          <p:nvPr/>
        </p:nvPicPr>
        <p:blipFill>
          <a:blip r:embed="rId2" cstate="screen"/>
          <a:srcRect/>
          <a:stretch>
            <a:fillRect/>
          </a:stretch>
        </p:blipFill>
        <p:spPr>
          <a:xfrm>
            <a:off x="3851920" y="2499742"/>
            <a:ext cx="3240360" cy="1980000"/>
          </a:xfrm>
          <a:prstGeom prst="rect">
            <a:avLst/>
          </a:prstGeom>
        </p:spPr>
      </p:pic>
      <p:pic>
        <p:nvPicPr>
          <p:cNvPr id="8" name="Afbeelding 7" descr="Conservatoriumhotel-im2.jpg"/>
          <p:cNvPicPr>
            <a:picLocks noChangeAspect="1"/>
          </p:cNvPicPr>
          <p:nvPr/>
        </p:nvPicPr>
        <p:blipFill>
          <a:blip r:embed="rId3" cstate="screen"/>
          <a:stretch>
            <a:fillRect/>
          </a:stretch>
        </p:blipFill>
        <p:spPr>
          <a:xfrm>
            <a:off x="7192289" y="2499742"/>
            <a:ext cx="1484167" cy="1980000"/>
          </a:xfrm>
          <a:prstGeom prst="rect">
            <a:avLst/>
          </a:prstGeom>
        </p:spPr>
      </p:pic>
    </p:spTree>
    <p:extLst>
      <p:ext uri="{BB962C8B-B14F-4D97-AF65-F5344CB8AC3E}">
        <p14:creationId xmlns:p14="http://schemas.microsoft.com/office/powerpoint/2010/main" val="355469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Villapark </a:t>
            </a:r>
            <a:r>
              <a:rPr lang="nl-NL" dirty="0" err="1" smtClean="0"/>
              <a:t>Eijkelenburgh</a:t>
            </a:r>
            <a:r>
              <a:rPr lang="nl-NL" dirty="0" smtClean="0"/>
              <a:t> (</a:t>
            </a:r>
            <a:r>
              <a:rPr lang="nl-NL" dirty="0" err="1" smtClean="0"/>
              <a:t>near</a:t>
            </a:r>
            <a:r>
              <a:rPr lang="nl-NL" dirty="0" smtClean="0"/>
              <a:t> The Hague)</a:t>
            </a:r>
            <a:endParaRPr lang="en-GB" dirty="0"/>
          </a:p>
        </p:txBody>
      </p:sp>
      <p:sp>
        <p:nvSpPr>
          <p:cNvPr id="5" name="Tijdelijke aanduiding voor inhoud 4"/>
          <p:cNvSpPr>
            <a:spLocks noGrp="1"/>
          </p:cNvSpPr>
          <p:nvPr>
            <p:ph idx="1"/>
          </p:nvPr>
        </p:nvSpPr>
        <p:spPr/>
        <p:txBody>
          <a:bodyPr/>
          <a:lstStyle/>
          <a:p>
            <a:r>
              <a:rPr lang="en-US" sz="2000" dirty="0" smtClean="0"/>
              <a:t>Area for 300 villas</a:t>
            </a:r>
            <a:endParaRPr lang="en-US" sz="2000" baseline="30000" dirty="0" smtClean="0"/>
          </a:p>
          <a:p>
            <a:r>
              <a:rPr lang="en-US" sz="2000" dirty="0" smtClean="0"/>
              <a:t>Soft soil (peat and clay), high water table</a:t>
            </a:r>
          </a:p>
          <a:p>
            <a:r>
              <a:rPr lang="en-US" sz="2000" dirty="0" smtClean="0"/>
              <a:t>Issues:</a:t>
            </a:r>
          </a:p>
          <a:p>
            <a:pPr lvl="1"/>
            <a:r>
              <a:rPr lang="en-US" dirty="0" smtClean="0"/>
              <a:t>groundwater</a:t>
            </a:r>
          </a:p>
          <a:p>
            <a:pPr lvl="1"/>
            <a:r>
              <a:rPr lang="en-US" dirty="0" smtClean="0"/>
              <a:t>subsurface composition</a:t>
            </a:r>
            <a:endParaRPr lang="nl-NL" dirty="0"/>
          </a:p>
        </p:txBody>
      </p:sp>
      <p:pic>
        <p:nvPicPr>
          <p:cNvPr id="6" name="Afbeelding 5" descr="Eikelenburgh-im2.jpg"/>
          <p:cNvPicPr>
            <a:picLocks noChangeAspect="1"/>
          </p:cNvPicPr>
          <p:nvPr/>
        </p:nvPicPr>
        <p:blipFill>
          <a:blip r:embed="rId2" cstate="screen"/>
          <a:stretch>
            <a:fillRect/>
          </a:stretch>
        </p:blipFill>
        <p:spPr>
          <a:xfrm>
            <a:off x="5796584" y="863862"/>
            <a:ext cx="2888879" cy="1851743"/>
          </a:xfrm>
          <a:prstGeom prst="rect">
            <a:avLst/>
          </a:prstGeom>
        </p:spPr>
      </p:pic>
      <p:pic>
        <p:nvPicPr>
          <p:cNvPr id="7" name="Afbeelding 6" descr="Eikelenburgh-im3.jpg"/>
          <p:cNvPicPr>
            <a:picLocks noChangeAspect="1"/>
          </p:cNvPicPr>
          <p:nvPr/>
        </p:nvPicPr>
        <p:blipFill>
          <a:blip r:embed="rId3" cstate="screen"/>
          <a:stretch>
            <a:fillRect/>
          </a:stretch>
        </p:blipFill>
        <p:spPr>
          <a:xfrm>
            <a:off x="5796136" y="2880086"/>
            <a:ext cx="2916610" cy="1851743"/>
          </a:xfrm>
          <a:prstGeom prst="rect">
            <a:avLst/>
          </a:prstGeom>
        </p:spPr>
      </p:pic>
    </p:spTree>
    <p:extLst>
      <p:ext uri="{BB962C8B-B14F-4D97-AF65-F5344CB8AC3E}">
        <p14:creationId xmlns:p14="http://schemas.microsoft.com/office/powerpoint/2010/main" val="3457992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University </a:t>
            </a:r>
            <a:r>
              <a:rPr lang="nl-NL" dirty="0" err="1" smtClean="0"/>
              <a:t>Medical</a:t>
            </a:r>
            <a:r>
              <a:rPr lang="nl-NL" dirty="0" smtClean="0"/>
              <a:t> Center Groningen</a:t>
            </a:r>
            <a:endParaRPr lang="en-GB" dirty="0"/>
          </a:p>
        </p:txBody>
      </p:sp>
      <p:sp>
        <p:nvSpPr>
          <p:cNvPr id="5" name="Tijdelijke aanduiding voor inhoud 4"/>
          <p:cNvSpPr>
            <a:spLocks noGrp="1"/>
          </p:cNvSpPr>
          <p:nvPr>
            <p:ph idx="1"/>
          </p:nvPr>
        </p:nvSpPr>
        <p:spPr/>
        <p:txBody>
          <a:bodyPr/>
          <a:lstStyle/>
          <a:p>
            <a:r>
              <a:rPr lang="en-US" sz="2000" dirty="0" smtClean="0"/>
              <a:t>Underground parking lot</a:t>
            </a:r>
          </a:p>
          <a:p>
            <a:r>
              <a:rPr lang="en-US" sz="2000" dirty="0" smtClean="0"/>
              <a:t>Variable geology</a:t>
            </a:r>
          </a:p>
          <a:p>
            <a:r>
              <a:rPr lang="en-US" sz="2000" dirty="0" smtClean="0"/>
              <a:t>Issues:</a:t>
            </a:r>
          </a:p>
          <a:p>
            <a:pPr lvl="1"/>
            <a:r>
              <a:rPr lang="en-US" dirty="0" smtClean="0"/>
              <a:t>Subsurface composition</a:t>
            </a:r>
          </a:p>
          <a:p>
            <a:pPr lvl="1"/>
            <a:r>
              <a:rPr lang="en-US" dirty="0" smtClean="0"/>
              <a:t>Groundwater </a:t>
            </a:r>
            <a:endParaRPr lang="nl-NL" dirty="0"/>
          </a:p>
        </p:txBody>
      </p:sp>
      <p:pic>
        <p:nvPicPr>
          <p:cNvPr id="6" name="Afbeelding 5" descr="UMCG-im1.jpg"/>
          <p:cNvPicPr>
            <a:picLocks noChangeAspect="1"/>
          </p:cNvPicPr>
          <p:nvPr/>
        </p:nvPicPr>
        <p:blipFill>
          <a:blip r:embed="rId2" cstate="screen"/>
          <a:srcRect/>
          <a:stretch>
            <a:fillRect/>
          </a:stretch>
        </p:blipFill>
        <p:spPr>
          <a:xfrm>
            <a:off x="5668605" y="2788014"/>
            <a:ext cx="3007851" cy="2160000"/>
          </a:xfrm>
          <a:prstGeom prst="rect">
            <a:avLst/>
          </a:prstGeom>
        </p:spPr>
      </p:pic>
      <p:pic>
        <p:nvPicPr>
          <p:cNvPr id="7" name="Afbeelding 6" descr="UMCG-im2.jpg"/>
          <p:cNvPicPr>
            <a:picLocks noChangeAspect="1"/>
          </p:cNvPicPr>
          <p:nvPr/>
        </p:nvPicPr>
        <p:blipFill>
          <a:blip r:embed="rId3" cstate="screen"/>
          <a:stretch>
            <a:fillRect/>
          </a:stretch>
        </p:blipFill>
        <p:spPr>
          <a:xfrm>
            <a:off x="2860293" y="2785133"/>
            <a:ext cx="2701539" cy="2160000"/>
          </a:xfrm>
          <a:prstGeom prst="rect">
            <a:avLst/>
          </a:prstGeom>
        </p:spPr>
      </p:pic>
    </p:spTree>
    <p:extLst>
      <p:ext uri="{BB962C8B-B14F-4D97-AF65-F5344CB8AC3E}">
        <p14:creationId xmlns:p14="http://schemas.microsoft.com/office/powerpoint/2010/main" val="1801275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Boxtel-Oost</a:t>
            </a:r>
            <a:r>
              <a:rPr lang="nl-NL" dirty="0" smtClean="0"/>
              <a:t> overflow </a:t>
            </a:r>
            <a:r>
              <a:rPr lang="nl-NL" dirty="0" err="1" smtClean="0"/>
              <a:t>replacement</a:t>
            </a:r>
            <a:endParaRPr lang="en-GB" dirty="0" smtClean="0"/>
          </a:p>
        </p:txBody>
      </p:sp>
      <p:sp>
        <p:nvSpPr>
          <p:cNvPr id="5" name="Tijdelijke aanduiding voor inhoud 4"/>
          <p:cNvSpPr>
            <a:spLocks noGrp="1"/>
          </p:cNvSpPr>
          <p:nvPr>
            <p:ph idx="1"/>
          </p:nvPr>
        </p:nvSpPr>
        <p:spPr>
          <a:xfrm>
            <a:off x="457200" y="915988"/>
            <a:ext cx="8219256" cy="3678237"/>
          </a:xfrm>
        </p:spPr>
        <p:txBody>
          <a:bodyPr/>
          <a:lstStyle/>
          <a:p>
            <a:r>
              <a:rPr lang="en-US" sz="2000" dirty="0" smtClean="0"/>
              <a:t>Prevention of sewer flooding</a:t>
            </a:r>
          </a:p>
          <a:p>
            <a:r>
              <a:rPr lang="en-US" sz="2000" dirty="0" smtClean="0"/>
              <a:t>Building pit near houses on shallow foundations</a:t>
            </a:r>
          </a:p>
          <a:p>
            <a:r>
              <a:rPr lang="en-US" sz="2000" dirty="0" smtClean="0"/>
              <a:t>Issues:</a:t>
            </a:r>
          </a:p>
          <a:p>
            <a:pPr lvl="1"/>
            <a:r>
              <a:rPr lang="en-US" dirty="0" smtClean="0"/>
              <a:t>Local </a:t>
            </a:r>
            <a:br>
              <a:rPr lang="en-US" dirty="0" smtClean="0"/>
            </a:br>
            <a:r>
              <a:rPr lang="en-US" dirty="0" smtClean="0"/>
              <a:t>vulnerability</a:t>
            </a:r>
          </a:p>
          <a:p>
            <a:pPr lvl="1"/>
            <a:r>
              <a:rPr lang="en-US" dirty="0" smtClean="0"/>
              <a:t>Subsurface </a:t>
            </a:r>
            <a:br>
              <a:rPr lang="en-US" dirty="0" smtClean="0"/>
            </a:br>
            <a:r>
              <a:rPr lang="en-US" dirty="0" smtClean="0"/>
              <a:t>composition</a:t>
            </a:r>
            <a:endParaRPr lang="nl-NL" dirty="0"/>
          </a:p>
        </p:txBody>
      </p:sp>
      <p:pic>
        <p:nvPicPr>
          <p:cNvPr id="6" name="Afbeelding 5" descr="Boxtel-im1.jpg"/>
          <p:cNvPicPr>
            <a:picLocks noChangeAspect="1"/>
          </p:cNvPicPr>
          <p:nvPr/>
        </p:nvPicPr>
        <p:blipFill>
          <a:blip r:embed="rId2" cstate="screen"/>
          <a:stretch>
            <a:fillRect/>
          </a:stretch>
        </p:blipFill>
        <p:spPr>
          <a:xfrm>
            <a:off x="2987824" y="2427734"/>
            <a:ext cx="4225481" cy="2375944"/>
          </a:xfrm>
          <a:prstGeom prst="rect">
            <a:avLst/>
          </a:prstGeom>
        </p:spPr>
      </p:pic>
      <p:pic>
        <p:nvPicPr>
          <p:cNvPr id="7" name="Afbeelding 6" descr="Boxtel-im2.jpg"/>
          <p:cNvPicPr>
            <a:picLocks noChangeAspect="1"/>
          </p:cNvPicPr>
          <p:nvPr/>
        </p:nvPicPr>
        <p:blipFill>
          <a:blip r:embed="rId3" cstate="screen"/>
          <a:stretch>
            <a:fillRect/>
          </a:stretch>
        </p:blipFill>
        <p:spPr>
          <a:xfrm>
            <a:off x="7339686" y="2427734"/>
            <a:ext cx="1336769" cy="2375944"/>
          </a:xfrm>
          <a:prstGeom prst="rect">
            <a:avLst/>
          </a:prstGeom>
        </p:spPr>
      </p:pic>
    </p:spTree>
    <p:extLst>
      <p:ext uri="{BB962C8B-B14F-4D97-AF65-F5344CB8AC3E}">
        <p14:creationId xmlns:p14="http://schemas.microsoft.com/office/powerpoint/2010/main" val="73340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err="1" smtClean="0"/>
              <a:t>There</a:t>
            </a:r>
            <a:r>
              <a:rPr lang="nl-NL" dirty="0" smtClean="0"/>
              <a:t> is more…</a:t>
            </a:r>
            <a:endParaRPr lang="nl-NL" dirty="0"/>
          </a:p>
        </p:txBody>
      </p:sp>
      <p:sp>
        <p:nvSpPr>
          <p:cNvPr id="6" name="Tijdelijke aanduiding voor inhoud 5"/>
          <p:cNvSpPr>
            <a:spLocks noGrp="1"/>
          </p:cNvSpPr>
          <p:nvPr>
            <p:ph idx="1"/>
          </p:nvPr>
        </p:nvSpPr>
        <p:spPr/>
        <p:txBody>
          <a:bodyPr/>
          <a:lstStyle/>
          <a:p>
            <a:r>
              <a:rPr lang="en-US" sz="2000" dirty="0" smtClean="0"/>
              <a:t>Water </a:t>
            </a:r>
            <a:r>
              <a:rPr lang="en-US" sz="2000" dirty="0" err="1" smtClean="0"/>
              <a:t>defences</a:t>
            </a:r>
            <a:r>
              <a:rPr lang="en-US" sz="2000" dirty="0" smtClean="0"/>
              <a:t> nearby</a:t>
            </a:r>
          </a:p>
          <a:p>
            <a:r>
              <a:rPr lang="en-US" sz="2000" dirty="0" smtClean="0"/>
              <a:t>Obstacles</a:t>
            </a:r>
          </a:p>
          <a:p>
            <a:endParaRPr lang="en-US" sz="2000" dirty="0" smtClean="0"/>
          </a:p>
          <a:p>
            <a:endParaRPr lang="nl-NL" sz="2000" dirty="0"/>
          </a:p>
        </p:txBody>
      </p:sp>
      <p:pic>
        <p:nvPicPr>
          <p:cNvPr id="5122" name="Picture 2" descr="Bom Schiphol tot ontploffing gebracht">
            <a:hlinkClick r:id="rId2" tooltip="Bom Schiphol tot ontploffing gebrach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20072" y="915566"/>
            <a:ext cx="3455968" cy="1943167"/>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Scheveningen1-gemeenteDenHaag.jpg"/>
          <p:cNvPicPr>
            <a:picLocks noChangeAspect="1"/>
          </p:cNvPicPr>
          <p:nvPr/>
        </p:nvPicPr>
        <p:blipFill>
          <a:blip r:embed="rId4" cstate="screen"/>
          <a:stretch>
            <a:fillRect/>
          </a:stretch>
        </p:blipFill>
        <p:spPr>
          <a:xfrm>
            <a:off x="5220072" y="2931790"/>
            <a:ext cx="3455968" cy="1955285"/>
          </a:xfrm>
          <a:prstGeom prst="rect">
            <a:avLst/>
          </a:prstGeom>
        </p:spPr>
      </p:pic>
    </p:spTree>
    <p:extLst>
      <p:ext uri="{BB962C8B-B14F-4D97-AF65-F5344CB8AC3E}">
        <p14:creationId xmlns:p14="http://schemas.microsoft.com/office/powerpoint/2010/main" val="307656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dirty="0" smtClean="0"/>
              <a:t>The </a:t>
            </a:r>
            <a:r>
              <a:rPr lang="nl-NL" dirty="0" err="1" smtClean="0"/>
              <a:t>Maleficent</a:t>
            </a:r>
            <a:r>
              <a:rPr lang="nl-NL" dirty="0" smtClean="0"/>
              <a:t> </a:t>
            </a:r>
            <a:r>
              <a:rPr lang="nl-NL" dirty="0" err="1" smtClean="0"/>
              <a:t>Seven</a:t>
            </a:r>
            <a:r>
              <a:rPr lang="nl-NL" dirty="0" smtClean="0"/>
              <a:t> </a:t>
            </a:r>
          </a:p>
        </p:txBody>
      </p:sp>
      <p:sp>
        <p:nvSpPr>
          <p:cNvPr id="14" name="Tijdelijke aanduiding voor inhoud 13"/>
          <p:cNvSpPr>
            <a:spLocks noGrp="1"/>
          </p:cNvSpPr>
          <p:nvPr>
            <p:ph idx="1"/>
          </p:nvPr>
        </p:nvSpPr>
        <p:spPr>
          <a:xfrm>
            <a:off x="457200" y="915988"/>
            <a:ext cx="3682752" cy="1223713"/>
          </a:xfrm>
        </p:spPr>
        <p:txBody>
          <a:bodyPr/>
          <a:lstStyle/>
          <a:p>
            <a:pPr marL="0" indent="0">
              <a:lnSpc>
                <a:spcPts val="3200"/>
              </a:lnSpc>
              <a:spcBef>
                <a:spcPts val="0"/>
              </a:spcBef>
              <a:buNone/>
              <a:tabLst/>
            </a:pPr>
            <a:r>
              <a:rPr lang="nl-NL" sz="2800" b="1" dirty="0" smtClean="0">
                <a:solidFill>
                  <a:srgbClr val="F61A6E"/>
                </a:solidFill>
                <a:latin typeface="Calibri" pitchFamily="34" charset="0"/>
              </a:rPr>
              <a:t>Face the </a:t>
            </a:r>
            <a:r>
              <a:rPr lang="nl-NL" sz="2800" b="1" dirty="0" err="1" smtClean="0">
                <a:solidFill>
                  <a:srgbClr val="F61A6E"/>
                </a:solidFill>
                <a:latin typeface="Calibri" pitchFamily="34" charset="0"/>
              </a:rPr>
              <a:t>risks</a:t>
            </a:r>
            <a:r>
              <a:rPr lang="nl-NL" sz="2800" b="1" dirty="0" smtClean="0">
                <a:solidFill>
                  <a:srgbClr val="F61A6E"/>
                </a:solidFill>
                <a:latin typeface="Calibri" pitchFamily="34" charset="0"/>
              </a:rPr>
              <a:t>, </a:t>
            </a:r>
            <a:br>
              <a:rPr lang="nl-NL" sz="2800" b="1" dirty="0" smtClean="0">
                <a:solidFill>
                  <a:srgbClr val="F61A6E"/>
                </a:solidFill>
                <a:latin typeface="Calibri" pitchFamily="34" charset="0"/>
              </a:rPr>
            </a:br>
            <a:r>
              <a:rPr lang="nl-NL" sz="2800" b="1" dirty="0" err="1" smtClean="0">
                <a:solidFill>
                  <a:srgbClr val="F61A6E"/>
                </a:solidFill>
                <a:latin typeface="Calibri" pitchFamily="34" charset="0"/>
              </a:rPr>
              <a:t>don’t</a:t>
            </a:r>
            <a:r>
              <a:rPr lang="nl-NL" sz="2800" b="1" dirty="0" smtClean="0">
                <a:solidFill>
                  <a:srgbClr val="F61A6E"/>
                </a:solidFill>
                <a:latin typeface="Calibri" pitchFamily="34" charset="0"/>
              </a:rPr>
              <a:t> </a:t>
            </a:r>
            <a:r>
              <a:rPr lang="nl-NL" sz="2800" b="1" dirty="0" err="1" smtClean="0">
                <a:solidFill>
                  <a:srgbClr val="F61A6E"/>
                </a:solidFill>
                <a:latin typeface="Calibri" pitchFamily="34" charset="0"/>
              </a:rPr>
              <a:t>hide</a:t>
            </a:r>
            <a:r>
              <a:rPr lang="nl-NL" sz="2800" b="1" dirty="0" smtClean="0">
                <a:solidFill>
                  <a:srgbClr val="F61A6E"/>
                </a:solidFill>
                <a:latin typeface="Calibri" pitchFamily="34" charset="0"/>
              </a:rPr>
              <a:t> </a:t>
            </a:r>
            <a:r>
              <a:rPr lang="nl-NL" sz="2800" b="1" dirty="0" err="1" smtClean="0">
                <a:solidFill>
                  <a:srgbClr val="F61A6E"/>
                </a:solidFill>
                <a:latin typeface="Calibri" pitchFamily="34" charset="0"/>
              </a:rPr>
              <a:t>from</a:t>
            </a:r>
            <a:r>
              <a:rPr lang="nl-NL" sz="2800" b="1" dirty="0" smtClean="0">
                <a:solidFill>
                  <a:srgbClr val="F61A6E"/>
                </a:solidFill>
                <a:latin typeface="Calibri" pitchFamily="34" charset="0"/>
              </a:rPr>
              <a:t> </a:t>
            </a:r>
            <a:r>
              <a:rPr lang="nl-NL" sz="2800" b="1" dirty="0" err="1" smtClean="0">
                <a:solidFill>
                  <a:srgbClr val="F61A6E"/>
                </a:solidFill>
                <a:latin typeface="Calibri" pitchFamily="34" charset="0"/>
              </a:rPr>
              <a:t>them</a:t>
            </a:r>
            <a:endParaRPr lang="nl-NL" sz="2800" b="1" dirty="0" smtClean="0">
              <a:solidFill>
                <a:srgbClr val="F61A6E"/>
              </a:solidFill>
              <a:latin typeface="Calibri" pitchFamily="34" charset="0"/>
            </a:endParaRPr>
          </a:p>
        </p:txBody>
      </p:sp>
      <p:sp>
        <p:nvSpPr>
          <p:cNvPr id="2" name="Heptagon 1"/>
          <p:cNvSpPr/>
          <p:nvPr/>
        </p:nvSpPr>
        <p:spPr>
          <a:xfrm>
            <a:off x="4355976" y="1779662"/>
            <a:ext cx="2520280" cy="2448272"/>
          </a:xfrm>
          <a:prstGeom prst="heptagon">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915816" y="3003798"/>
            <a:ext cx="1368152" cy="646331"/>
          </a:xfrm>
          <a:prstGeom prst="rect">
            <a:avLst/>
          </a:prstGeom>
          <a:noFill/>
        </p:spPr>
        <p:txBody>
          <a:bodyPr wrap="square" rtlCol="0">
            <a:spAutoFit/>
          </a:bodyPr>
          <a:lstStyle/>
          <a:p>
            <a:pPr algn="r"/>
            <a:r>
              <a:rPr lang="nl-NL" i="1" dirty="0" err="1" smtClean="0">
                <a:solidFill>
                  <a:schemeClr val="accent1">
                    <a:lumMod val="50000"/>
                  </a:schemeClr>
                </a:solidFill>
                <a:latin typeface="+mn-lt"/>
              </a:rPr>
              <a:t>local</a:t>
            </a:r>
            <a:r>
              <a:rPr lang="nl-NL" i="1" dirty="0" smtClean="0">
                <a:solidFill>
                  <a:schemeClr val="accent1">
                    <a:lumMod val="50000"/>
                  </a:schemeClr>
                </a:solidFill>
                <a:latin typeface="+mn-lt"/>
              </a:rPr>
              <a:t> </a:t>
            </a:r>
            <a:r>
              <a:rPr lang="nl-NL" i="1" dirty="0" err="1" smtClean="0">
                <a:solidFill>
                  <a:schemeClr val="accent1">
                    <a:lumMod val="50000"/>
                  </a:schemeClr>
                </a:solidFill>
                <a:latin typeface="+mn-lt"/>
              </a:rPr>
              <a:t>vulnerability</a:t>
            </a:r>
            <a:endParaRPr lang="en-GB" i="1" dirty="0">
              <a:solidFill>
                <a:schemeClr val="accent1">
                  <a:lumMod val="50000"/>
                </a:schemeClr>
              </a:solidFill>
              <a:latin typeface="+mn-lt"/>
            </a:endParaRPr>
          </a:p>
        </p:txBody>
      </p:sp>
      <p:sp>
        <p:nvSpPr>
          <p:cNvPr id="4" name="TextBox 3"/>
          <p:cNvSpPr txBox="1"/>
          <p:nvPr/>
        </p:nvSpPr>
        <p:spPr>
          <a:xfrm>
            <a:off x="2987824" y="1995686"/>
            <a:ext cx="1512168" cy="646331"/>
          </a:xfrm>
          <a:prstGeom prst="rect">
            <a:avLst/>
          </a:prstGeom>
          <a:noFill/>
        </p:spPr>
        <p:txBody>
          <a:bodyPr wrap="square" rtlCol="0">
            <a:spAutoFit/>
          </a:bodyPr>
          <a:lstStyle/>
          <a:p>
            <a:pPr algn="r"/>
            <a:r>
              <a:rPr lang="nl-NL" i="1" dirty="0" err="1" smtClean="0">
                <a:solidFill>
                  <a:schemeClr val="accent1">
                    <a:lumMod val="50000"/>
                  </a:schemeClr>
                </a:solidFill>
                <a:latin typeface="+mn-lt"/>
              </a:rPr>
              <a:t>challenging</a:t>
            </a:r>
            <a:r>
              <a:rPr lang="nl-NL" i="1" dirty="0" smtClean="0">
                <a:solidFill>
                  <a:schemeClr val="accent1">
                    <a:lumMod val="50000"/>
                  </a:schemeClr>
                </a:solidFill>
                <a:latin typeface="+mn-lt"/>
              </a:rPr>
              <a:t> </a:t>
            </a:r>
            <a:r>
              <a:rPr lang="nl-NL" i="1" dirty="0" err="1" smtClean="0">
                <a:solidFill>
                  <a:schemeClr val="accent1">
                    <a:lumMod val="50000"/>
                  </a:schemeClr>
                </a:solidFill>
                <a:latin typeface="+mn-lt"/>
              </a:rPr>
              <a:t>structure</a:t>
            </a:r>
            <a:r>
              <a:rPr lang="nl-NL" i="1" dirty="0" smtClean="0">
                <a:solidFill>
                  <a:schemeClr val="accent1">
                    <a:lumMod val="50000"/>
                  </a:schemeClr>
                </a:solidFill>
                <a:latin typeface="+mn-lt"/>
              </a:rPr>
              <a:t> </a:t>
            </a:r>
            <a:endParaRPr lang="en-GB" i="1" dirty="0">
              <a:solidFill>
                <a:schemeClr val="accent1">
                  <a:lumMod val="50000"/>
                </a:schemeClr>
              </a:solidFill>
              <a:latin typeface="+mn-lt"/>
            </a:endParaRPr>
          </a:p>
        </p:txBody>
      </p:sp>
      <p:sp>
        <p:nvSpPr>
          <p:cNvPr id="5" name="TextBox 4"/>
          <p:cNvSpPr txBox="1"/>
          <p:nvPr/>
        </p:nvSpPr>
        <p:spPr>
          <a:xfrm>
            <a:off x="3275856" y="3939902"/>
            <a:ext cx="1656184" cy="646331"/>
          </a:xfrm>
          <a:prstGeom prst="rect">
            <a:avLst/>
          </a:prstGeom>
          <a:noFill/>
        </p:spPr>
        <p:txBody>
          <a:bodyPr wrap="square" rtlCol="0">
            <a:spAutoFit/>
          </a:bodyPr>
          <a:lstStyle/>
          <a:p>
            <a:pPr algn="r"/>
            <a:r>
              <a:rPr lang="nl-NL" i="1" dirty="0" err="1" smtClean="0">
                <a:solidFill>
                  <a:schemeClr val="accent1">
                    <a:lumMod val="50000"/>
                  </a:schemeClr>
                </a:solidFill>
                <a:latin typeface="+mn-lt"/>
              </a:rPr>
              <a:t>space</a:t>
            </a:r>
            <a:r>
              <a:rPr lang="nl-NL" i="1" dirty="0" smtClean="0">
                <a:solidFill>
                  <a:schemeClr val="accent1">
                    <a:lumMod val="50000"/>
                  </a:schemeClr>
                </a:solidFill>
                <a:latin typeface="+mn-lt"/>
              </a:rPr>
              <a:t> and time </a:t>
            </a:r>
            <a:r>
              <a:rPr lang="nl-NL" i="1" dirty="0" err="1" smtClean="0">
                <a:solidFill>
                  <a:schemeClr val="accent1">
                    <a:lumMod val="50000"/>
                  </a:schemeClr>
                </a:solidFill>
                <a:latin typeface="+mn-lt"/>
              </a:rPr>
              <a:t>constraints</a:t>
            </a:r>
            <a:endParaRPr lang="en-GB" i="1" dirty="0">
              <a:solidFill>
                <a:schemeClr val="accent1">
                  <a:lumMod val="50000"/>
                </a:schemeClr>
              </a:solidFill>
              <a:latin typeface="+mn-lt"/>
            </a:endParaRPr>
          </a:p>
        </p:txBody>
      </p:sp>
      <p:sp>
        <p:nvSpPr>
          <p:cNvPr id="6" name="TextBox 5"/>
          <p:cNvSpPr txBox="1"/>
          <p:nvPr/>
        </p:nvSpPr>
        <p:spPr>
          <a:xfrm>
            <a:off x="6948264" y="3075806"/>
            <a:ext cx="1296144" cy="646331"/>
          </a:xfrm>
          <a:prstGeom prst="rect">
            <a:avLst/>
          </a:prstGeom>
          <a:noFill/>
        </p:spPr>
        <p:txBody>
          <a:bodyPr wrap="square" rtlCol="0">
            <a:spAutoFit/>
          </a:bodyPr>
          <a:lstStyle/>
          <a:p>
            <a:r>
              <a:rPr lang="nl-NL" i="1" dirty="0" err="1" smtClean="0">
                <a:solidFill>
                  <a:schemeClr val="accent1">
                    <a:lumMod val="50000"/>
                  </a:schemeClr>
                </a:solidFill>
                <a:latin typeface="+mn-lt"/>
              </a:rPr>
              <a:t>flood</a:t>
            </a:r>
            <a:r>
              <a:rPr lang="nl-NL" i="1" dirty="0" smtClean="0">
                <a:solidFill>
                  <a:schemeClr val="accent1">
                    <a:lumMod val="50000"/>
                  </a:schemeClr>
                </a:solidFill>
                <a:latin typeface="+mn-lt"/>
              </a:rPr>
              <a:t> </a:t>
            </a:r>
            <a:r>
              <a:rPr lang="nl-NL" i="1" dirty="0" err="1" smtClean="0">
                <a:solidFill>
                  <a:schemeClr val="accent1">
                    <a:lumMod val="50000"/>
                  </a:schemeClr>
                </a:solidFill>
                <a:latin typeface="+mn-lt"/>
              </a:rPr>
              <a:t>defences</a:t>
            </a:r>
            <a:endParaRPr lang="en-GB" i="1" dirty="0">
              <a:solidFill>
                <a:schemeClr val="accent1">
                  <a:lumMod val="50000"/>
                </a:schemeClr>
              </a:solidFill>
              <a:latin typeface="+mn-lt"/>
            </a:endParaRPr>
          </a:p>
        </p:txBody>
      </p:sp>
      <p:sp>
        <p:nvSpPr>
          <p:cNvPr id="7" name="TextBox 6"/>
          <p:cNvSpPr txBox="1"/>
          <p:nvPr/>
        </p:nvSpPr>
        <p:spPr>
          <a:xfrm>
            <a:off x="6732240" y="2067694"/>
            <a:ext cx="1398460" cy="369332"/>
          </a:xfrm>
          <a:prstGeom prst="rect">
            <a:avLst/>
          </a:prstGeom>
          <a:noFill/>
        </p:spPr>
        <p:txBody>
          <a:bodyPr wrap="none" rtlCol="0">
            <a:spAutoFit/>
          </a:bodyPr>
          <a:lstStyle/>
          <a:p>
            <a:r>
              <a:rPr lang="nl-NL" i="1" dirty="0" err="1" smtClean="0">
                <a:solidFill>
                  <a:schemeClr val="accent1">
                    <a:lumMod val="50000"/>
                  </a:schemeClr>
                </a:solidFill>
                <a:latin typeface="+mn-lt"/>
              </a:rPr>
              <a:t>groundwater</a:t>
            </a:r>
            <a:endParaRPr lang="en-GB" i="1" dirty="0">
              <a:solidFill>
                <a:schemeClr val="accent1">
                  <a:lumMod val="50000"/>
                </a:schemeClr>
              </a:solidFill>
              <a:latin typeface="+mn-lt"/>
            </a:endParaRPr>
          </a:p>
        </p:txBody>
      </p:sp>
      <p:sp>
        <p:nvSpPr>
          <p:cNvPr id="8" name="TextBox 7"/>
          <p:cNvSpPr txBox="1"/>
          <p:nvPr/>
        </p:nvSpPr>
        <p:spPr>
          <a:xfrm>
            <a:off x="6300192" y="3939902"/>
            <a:ext cx="2017753" cy="646331"/>
          </a:xfrm>
          <a:prstGeom prst="rect">
            <a:avLst/>
          </a:prstGeom>
          <a:noFill/>
        </p:spPr>
        <p:txBody>
          <a:bodyPr wrap="square" rtlCol="0">
            <a:spAutoFit/>
          </a:bodyPr>
          <a:lstStyle/>
          <a:p>
            <a:r>
              <a:rPr lang="nl-NL" i="1" dirty="0" err="1" smtClean="0">
                <a:solidFill>
                  <a:schemeClr val="accent1">
                    <a:lumMod val="50000"/>
                  </a:schemeClr>
                </a:solidFill>
                <a:latin typeface="+mn-lt"/>
              </a:rPr>
              <a:t>subsurface</a:t>
            </a:r>
            <a:r>
              <a:rPr lang="nl-NL" i="1" dirty="0" smtClean="0">
                <a:solidFill>
                  <a:schemeClr val="accent1">
                    <a:lumMod val="50000"/>
                  </a:schemeClr>
                </a:solidFill>
                <a:latin typeface="+mn-lt"/>
              </a:rPr>
              <a:t> </a:t>
            </a:r>
            <a:r>
              <a:rPr lang="nl-NL" i="1" dirty="0" err="1" smtClean="0">
                <a:solidFill>
                  <a:schemeClr val="accent1">
                    <a:lumMod val="50000"/>
                  </a:schemeClr>
                </a:solidFill>
                <a:latin typeface="+mn-lt"/>
              </a:rPr>
              <a:t>composition</a:t>
            </a:r>
            <a:endParaRPr lang="en-GB" i="1" dirty="0">
              <a:solidFill>
                <a:schemeClr val="accent1">
                  <a:lumMod val="50000"/>
                </a:schemeClr>
              </a:solidFill>
              <a:latin typeface="+mn-lt"/>
            </a:endParaRPr>
          </a:p>
        </p:txBody>
      </p:sp>
      <p:sp>
        <p:nvSpPr>
          <p:cNvPr id="9" name="TextBox 8"/>
          <p:cNvSpPr txBox="1"/>
          <p:nvPr/>
        </p:nvSpPr>
        <p:spPr>
          <a:xfrm>
            <a:off x="5101207" y="1347614"/>
            <a:ext cx="1054969" cy="369332"/>
          </a:xfrm>
          <a:prstGeom prst="rect">
            <a:avLst/>
          </a:prstGeom>
          <a:noFill/>
        </p:spPr>
        <p:txBody>
          <a:bodyPr wrap="none" rtlCol="0">
            <a:spAutoFit/>
          </a:bodyPr>
          <a:lstStyle/>
          <a:p>
            <a:r>
              <a:rPr lang="nl-NL" i="1" dirty="0" err="1" smtClean="0">
                <a:solidFill>
                  <a:schemeClr val="accent1">
                    <a:lumMod val="50000"/>
                  </a:schemeClr>
                </a:solidFill>
                <a:latin typeface="+mn-lt"/>
              </a:rPr>
              <a:t>obstacles</a:t>
            </a:r>
            <a:endParaRPr lang="en-GB" i="1" dirty="0">
              <a:solidFill>
                <a:schemeClr val="accent1">
                  <a:lumMod val="50000"/>
                </a:schemeClr>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1563638"/>
            <a:ext cx="4968552" cy="1008112"/>
          </a:xfrm>
        </p:spPr>
        <p:txBody>
          <a:bodyPr>
            <a:normAutofit fontScale="90000"/>
          </a:bodyPr>
          <a:lstStyle/>
          <a:p>
            <a:pPr>
              <a:lnSpc>
                <a:spcPct val="150000"/>
              </a:lnSpc>
              <a:spcBef>
                <a:spcPts val="0"/>
              </a:spcBef>
            </a:pPr>
            <a:r>
              <a:rPr lang="en-US" sz="4400" dirty="0" smtClean="0"/>
              <a:t>www.geoimpuls.org</a:t>
            </a:r>
            <a:br>
              <a:rPr lang="en-US" sz="4400" dirty="0" smtClean="0"/>
            </a:br>
            <a:r>
              <a:rPr lang="en-US" sz="2700" dirty="0" smtClean="0"/>
              <a:t>www.geonet.nl/geoimpuls</a:t>
            </a:r>
            <a:endParaRPr lang="nl-NL" dirty="0"/>
          </a:p>
        </p:txBody>
      </p:sp>
      <p:sp>
        <p:nvSpPr>
          <p:cNvPr id="3" name="Titel 3"/>
          <p:cNvSpPr txBox="1">
            <a:spLocks/>
          </p:cNvSpPr>
          <p:nvPr/>
        </p:nvSpPr>
        <p:spPr bwMode="auto">
          <a:xfrm>
            <a:off x="1547664" y="3651870"/>
            <a:ext cx="2520280" cy="12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Underground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risks</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 </a:t>
            </a:r>
            <a:b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b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face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them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don’t</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hide</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from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them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a:t>
            </a:r>
          </a:p>
        </p:txBody>
      </p:sp>
      <p:cxnSp>
        <p:nvCxnSpPr>
          <p:cNvPr id="4" name="Gekromde verbindingslijn 3"/>
          <p:cNvCxnSpPr/>
          <p:nvPr/>
        </p:nvCxnSpPr>
        <p:spPr>
          <a:xfrm rot="9240000">
            <a:off x="3806227" y="4168514"/>
            <a:ext cx="864096" cy="648072"/>
          </a:xfrm>
          <a:prstGeom prst="curvedConnector3">
            <a:avLst>
              <a:gd name="adj1" fmla="val 50000"/>
            </a:avLst>
          </a:prstGeom>
          <a:ln w="19050">
            <a:solidFill>
              <a:srgbClr val="62DC06"/>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162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1563638"/>
            <a:ext cx="4968552" cy="1008112"/>
          </a:xfrm>
        </p:spPr>
        <p:txBody>
          <a:bodyPr>
            <a:normAutofit fontScale="90000"/>
          </a:bodyPr>
          <a:lstStyle/>
          <a:p>
            <a:pPr>
              <a:lnSpc>
                <a:spcPct val="150000"/>
              </a:lnSpc>
              <a:spcBef>
                <a:spcPts val="0"/>
              </a:spcBef>
            </a:pPr>
            <a:r>
              <a:rPr lang="en-US" sz="4400" dirty="0" smtClean="0"/>
              <a:t>www.geoimpuls.org</a:t>
            </a:r>
            <a:br>
              <a:rPr lang="en-US" sz="4400" dirty="0" smtClean="0"/>
            </a:br>
            <a:r>
              <a:rPr lang="en-US" sz="2700" dirty="0" smtClean="0"/>
              <a:t>www.geonet.nl/geoimpuls</a:t>
            </a:r>
            <a:endParaRPr lang="nl-NL" dirty="0"/>
          </a:p>
        </p:txBody>
      </p:sp>
      <p:pic>
        <p:nvPicPr>
          <p:cNvPr id="5122" name="Picture 2" descr="C:\Users\Marije\Google Drive\COB\=ONDERBOUWING=\=sept2014=\kortlezendoen\geoimpuls.or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3848" y="270644"/>
            <a:ext cx="5661783"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323528" y="4414341"/>
            <a:ext cx="3672408" cy="461665"/>
          </a:xfrm>
          <a:prstGeom prst="rect">
            <a:avLst/>
          </a:prstGeom>
        </p:spPr>
        <p:txBody>
          <a:bodyPr wrap="square">
            <a:spAutoFit/>
          </a:bodyPr>
          <a:lstStyle/>
          <a:p>
            <a:r>
              <a:rPr lang="en-US" sz="2400" b="1" dirty="0" smtClean="0">
                <a:solidFill>
                  <a:schemeClr val="bg1"/>
                </a:solidFill>
                <a:latin typeface="Calibri"/>
                <a:cs typeface="+mj-cs"/>
              </a:rPr>
              <a:t>www.geoimpuls.org</a:t>
            </a:r>
            <a:endParaRPr lang="nl-NL" sz="1050" b="1" dirty="0">
              <a:solidFill>
                <a:schemeClr val="bg1"/>
              </a:solidFill>
            </a:endParaRPr>
          </a:p>
        </p:txBody>
      </p:sp>
    </p:spTree>
    <p:extLst>
      <p:ext uri="{BB962C8B-B14F-4D97-AF65-F5344CB8AC3E}">
        <p14:creationId xmlns:p14="http://schemas.microsoft.com/office/powerpoint/2010/main" val="97363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p:cNvSpPr>
            <a:spLocks noGrp="1"/>
          </p:cNvSpPr>
          <p:nvPr>
            <p:ph type="subTitle" idx="1"/>
          </p:nvPr>
        </p:nvSpPr>
        <p:spPr/>
        <p:txBody>
          <a:bodyPr/>
          <a:lstStyle/>
          <a:p>
            <a:endParaRPr lang="nl-NL"/>
          </a:p>
        </p:txBody>
      </p:sp>
      <p:sp>
        <p:nvSpPr>
          <p:cNvPr id="2" name="Title 1"/>
          <p:cNvSpPr>
            <a:spLocks noGrp="1"/>
          </p:cNvSpPr>
          <p:nvPr>
            <p:ph type="title"/>
          </p:nvPr>
        </p:nvSpPr>
        <p:spPr/>
        <p:txBody>
          <a:bodyPr/>
          <a:lstStyle/>
          <a:p>
            <a:r>
              <a:rPr lang="nl-NL" dirty="0" err="1" smtClean="0"/>
              <a:t>Questions</a:t>
            </a:r>
            <a:r>
              <a:rPr lang="nl-NL" dirty="0" smtClean="0"/>
              <a:t>?</a:t>
            </a:r>
            <a:endParaRPr lang="en-GB" dirty="0"/>
          </a:p>
        </p:txBody>
      </p:sp>
      <p:sp>
        <p:nvSpPr>
          <p:cNvPr id="5" name="Titel 3"/>
          <p:cNvSpPr txBox="1">
            <a:spLocks/>
          </p:cNvSpPr>
          <p:nvPr/>
        </p:nvSpPr>
        <p:spPr bwMode="auto">
          <a:xfrm>
            <a:off x="1547664" y="3651870"/>
            <a:ext cx="2520280" cy="12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Underground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risks</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 </a:t>
            </a:r>
            <a:b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b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face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them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don’t</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hide</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from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them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a:t>
            </a:r>
          </a:p>
        </p:txBody>
      </p:sp>
      <p:cxnSp>
        <p:nvCxnSpPr>
          <p:cNvPr id="6" name="Gekromde verbindingslijn 5"/>
          <p:cNvCxnSpPr/>
          <p:nvPr/>
        </p:nvCxnSpPr>
        <p:spPr>
          <a:xfrm rot="9240000">
            <a:off x="3806227" y="4168514"/>
            <a:ext cx="864096" cy="648072"/>
          </a:xfrm>
          <a:prstGeom prst="curvedConnector3">
            <a:avLst>
              <a:gd name="adj1" fmla="val 50000"/>
            </a:avLst>
          </a:prstGeom>
          <a:ln w="19050">
            <a:solidFill>
              <a:srgbClr val="62DC06"/>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07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Local</a:t>
            </a:r>
            <a:r>
              <a:rPr lang="nl-NL" dirty="0" smtClean="0"/>
              <a:t> </a:t>
            </a:r>
            <a:r>
              <a:rPr lang="nl-NL" dirty="0" err="1" smtClean="0"/>
              <a:t>vulnerability</a:t>
            </a:r>
            <a:endParaRPr lang="en-GB" dirty="0"/>
          </a:p>
        </p:txBody>
      </p:sp>
      <p:sp>
        <p:nvSpPr>
          <p:cNvPr id="5" name="Tijdelijke aanduiding voor inhoud 4"/>
          <p:cNvSpPr>
            <a:spLocks noGrp="1"/>
          </p:cNvSpPr>
          <p:nvPr>
            <p:ph idx="1"/>
          </p:nvPr>
        </p:nvSpPr>
        <p:spPr>
          <a:xfrm>
            <a:off x="457200" y="915988"/>
            <a:ext cx="6563072" cy="3678237"/>
          </a:xfrm>
        </p:spPr>
        <p:txBody>
          <a:bodyPr/>
          <a:lstStyle/>
          <a:p>
            <a:r>
              <a:rPr lang="en-US" sz="2000" dirty="0" smtClean="0"/>
              <a:t>Vulnerability = sensitive to deformation and/or vibrations due to your business</a:t>
            </a:r>
          </a:p>
          <a:p>
            <a:r>
              <a:rPr lang="en-US" sz="2000" dirty="0" smtClean="0"/>
              <a:t> Examples:</a:t>
            </a:r>
          </a:p>
          <a:p>
            <a:pPr lvl="1"/>
            <a:r>
              <a:rPr lang="en-US" dirty="0" smtClean="0"/>
              <a:t>brickwork and/or old adjacent buildings</a:t>
            </a:r>
          </a:p>
          <a:p>
            <a:pPr lvl="1"/>
            <a:r>
              <a:rPr lang="en-US" dirty="0" smtClean="0"/>
              <a:t>gas mains, sewers</a:t>
            </a:r>
          </a:p>
          <a:p>
            <a:pPr lvl="1"/>
            <a:r>
              <a:rPr lang="en-US" dirty="0" smtClean="0"/>
              <a:t>railway</a:t>
            </a:r>
          </a:p>
          <a:p>
            <a:pPr lvl="1"/>
            <a:r>
              <a:rPr lang="en-US" dirty="0" smtClean="0"/>
              <a:t>main road  </a:t>
            </a:r>
          </a:p>
          <a:p>
            <a:endParaRPr lang="en-US" sz="2000" dirty="0" smtClean="0"/>
          </a:p>
          <a:p>
            <a:endParaRPr lang="en-US" sz="2000" dirty="0" smtClean="0"/>
          </a:p>
          <a:p>
            <a:endParaRPr lang="en-US" sz="2000" dirty="0" smtClean="0"/>
          </a:p>
          <a:p>
            <a:endParaRPr lang="nl-NL" sz="2000" dirty="0"/>
          </a:p>
        </p:txBody>
      </p:sp>
    </p:spTree>
    <p:extLst>
      <p:ext uri="{BB962C8B-B14F-4D97-AF65-F5344CB8AC3E}">
        <p14:creationId xmlns:p14="http://schemas.microsoft.com/office/powerpoint/2010/main" val="3822045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Who’s</a:t>
            </a:r>
            <a:r>
              <a:rPr lang="nl-NL" dirty="0" smtClean="0"/>
              <a:t> </a:t>
            </a:r>
            <a:r>
              <a:rPr lang="nl-NL" dirty="0" err="1" smtClean="0"/>
              <a:t>it</a:t>
            </a:r>
            <a:r>
              <a:rPr lang="nl-NL" dirty="0" smtClean="0"/>
              <a:t> </a:t>
            </a:r>
            <a:r>
              <a:rPr lang="nl-NL" dirty="0" err="1" smtClean="0"/>
              <a:t>for</a:t>
            </a:r>
            <a:r>
              <a:rPr lang="nl-NL" dirty="0" smtClean="0"/>
              <a:t>?</a:t>
            </a:r>
            <a:endParaRPr lang="en-GB" dirty="0"/>
          </a:p>
        </p:txBody>
      </p:sp>
      <p:sp>
        <p:nvSpPr>
          <p:cNvPr id="3" name="Content Placeholder 2"/>
          <p:cNvSpPr>
            <a:spLocks noGrp="1"/>
          </p:cNvSpPr>
          <p:nvPr>
            <p:ph idx="1"/>
          </p:nvPr>
        </p:nvSpPr>
        <p:spPr>
          <a:xfrm>
            <a:off x="457200" y="1059582"/>
            <a:ext cx="8229600" cy="3534643"/>
          </a:xfrm>
        </p:spPr>
        <p:txBody>
          <a:bodyPr/>
          <a:lstStyle/>
          <a:p>
            <a:pPr lvl="0">
              <a:lnSpc>
                <a:spcPct val="100000"/>
              </a:lnSpc>
              <a:spcBef>
                <a:spcPts val="0"/>
              </a:spcBef>
              <a:buNone/>
            </a:pPr>
            <a:r>
              <a:rPr lang="nl-NL" sz="2000" dirty="0" smtClean="0"/>
              <a:t>For </a:t>
            </a:r>
            <a:r>
              <a:rPr lang="nl-NL" sz="2000" dirty="0" err="1" smtClean="0"/>
              <a:t>you</a:t>
            </a:r>
            <a:r>
              <a:rPr lang="nl-NL" sz="2000" dirty="0" smtClean="0"/>
              <a:t>: the </a:t>
            </a:r>
            <a:r>
              <a:rPr lang="nl-NL" sz="2000" dirty="0" err="1" smtClean="0"/>
              <a:t>principal</a:t>
            </a:r>
            <a:r>
              <a:rPr lang="nl-NL" sz="2000" dirty="0" smtClean="0"/>
              <a:t>, the architect, the </a:t>
            </a:r>
            <a:r>
              <a:rPr lang="nl-NL" sz="2000" dirty="0" err="1" smtClean="0"/>
              <a:t>real</a:t>
            </a:r>
            <a:r>
              <a:rPr lang="nl-NL" sz="2000" dirty="0" smtClean="0"/>
              <a:t> </a:t>
            </a:r>
            <a:r>
              <a:rPr lang="nl-NL" sz="2000" dirty="0" err="1" smtClean="0"/>
              <a:t>estate</a:t>
            </a:r>
            <a:r>
              <a:rPr lang="nl-NL" sz="2000" dirty="0" smtClean="0"/>
              <a:t> </a:t>
            </a:r>
            <a:r>
              <a:rPr lang="nl-NL" sz="2000" dirty="0" err="1" smtClean="0"/>
              <a:t>developer</a:t>
            </a:r>
            <a:endParaRPr lang="nl-NL" sz="2000" dirty="0" smtClean="0"/>
          </a:p>
          <a:p>
            <a:pPr lvl="0">
              <a:lnSpc>
                <a:spcPct val="100000"/>
              </a:lnSpc>
              <a:spcBef>
                <a:spcPts val="0"/>
              </a:spcBef>
              <a:buNone/>
            </a:pPr>
            <a:r>
              <a:rPr lang="nl-NL" sz="2000" dirty="0" smtClean="0"/>
              <a:t>(</a:t>
            </a:r>
            <a:r>
              <a:rPr lang="nl-NL" sz="2000" dirty="0" err="1" smtClean="0"/>
              <a:t>From</a:t>
            </a:r>
            <a:r>
              <a:rPr lang="nl-NL" sz="2000" dirty="0" smtClean="0"/>
              <a:t> </a:t>
            </a:r>
            <a:r>
              <a:rPr lang="nl-NL" sz="2000" dirty="0" err="1" smtClean="0"/>
              <a:t>us</a:t>
            </a:r>
            <a:r>
              <a:rPr lang="nl-NL" sz="2000" dirty="0" smtClean="0"/>
              <a:t>: the </a:t>
            </a:r>
            <a:r>
              <a:rPr lang="nl-NL" sz="2000" dirty="0" err="1" smtClean="0"/>
              <a:t>geotechnical</a:t>
            </a:r>
            <a:r>
              <a:rPr lang="nl-NL" sz="2000" dirty="0" smtClean="0"/>
              <a:t> specialist) </a:t>
            </a:r>
          </a:p>
          <a:p>
            <a:pPr lvl="0"/>
            <a:r>
              <a:rPr lang="nl-NL" sz="2000" dirty="0" err="1" smtClean="0"/>
              <a:t>You</a:t>
            </a:r>
            <a:r>
              <a:rPr lang="nl-NL" sz="2000" dirty="0" smtClean="0"/>
              <a:t> have building plans</a:t>
            </a:r>
          </a:p>
          <a:p>
            <a:pPr lvl="0"/>
            <a:r>
              <a:rPr lang="nl-NL" sz="2000" dirty="0" smtClean="0"/>
              <a:t> </a:t>
            </a:r>
            <a:r>
              <a:rPr lang="nl-NL" sz="2000" dirty="0" err="1" smtClean="0"/>
              <a:t>With</a:t>
            </a:r>
            <a:r>
              <a:rPr lang="nl-NL" sz="2000" dirty="0" smtClean="0"/>
              <a:t> time, </a:t>
            </a:r>
            <a:r>
              <a:rPr lang="nl-NL" sz="2000" dirty="0" err="1" smtClean="0"/>
              <a:t>quality</a:t>
            </a:r>
            <a:r>
              <a:rPr lang="nl-NL" sz="2000" dirty="0" smtClean="0"/>
              <a:t> and budget </a:t>
            </a:r>
            <a:r>
              <a:rPr lang="nl-NL" sz="2000" dirty="0" err="1" smtClean="0"/>
              <a:t>requirements</a:t>
            </a:r>
            <a:endParaRPr lang="nl-NL" sz="2000" dirty="0" smtClean="0"/>
          </a:p>
          <a:p>
            <a:pPr lvl="0"/>
            <a:r>
              <a:rPr lang="nl-NL" sz="2000" dirty="0" smtClean="0"/>
              <a:t> </a:t>
            </a:r>
            <a:r>
              <a:rPr lang="nl-NL" sz="2000" dirty="0" err="1" smtClean="0"/>
              <a:t>You</a:t>
            </a:r>
            <a:r>
              <a:rPr lang="nl-NL" sz="2000" dirty="0" smtClean="0"/>
              <a:t> </a:t>
            </a:r>
            <a:r>
              <a:rPr lang="nl-NL" sz="2000" dirty="0" err="1" smtClean="0"/>
              <a:t>need</a:t>
            </a:r>
            <a:r>
              <a:rPr lang="nl-NL" sz="2000" dirty="0" smtClean="0"/>
              <a:t> </a:t>
            </a:r>
            <a:r>
              <a:rPr lang="nl-NL" sz="2000" dirty="0" err="1" smtClean="0"/>
              <a:t>specialists</a:t>
            </a:r>
            <a:r>
              <a:rPr lang="nl-NL" sz="2000" dirty="0" smtClean="0"/>
              <a:t> – </a:t>
            </a:r>
            <a:r>
              <a:rPr lang="nl-NL" sz="2000" dirty="0" err="1" smtClean="0"/>
              <a:t>you</a:t>
            </a:r>
            <a:r>
              <a:rPr lang="nl-NL" sz="2000" dirty="0" smtClean="0"/>
              <a:t> </a:t>
            </a:r>
            <a:r>
              <a:rPr lang="nl-NL" sz="2000" dirty="0" err="1" smtClean="0"/>
              <a:t>can’t</a:t>
            </a:r>
            <a:r>
              <a:rPr lang="nl-NL" sz="2000" dirty="0" smtClean="0"/>
              <a:t> </a:t>
            </a:r>
            <a:r>
              <a:rPr lang="nl-NL" sz="2000" dirty="0" err="1" smtClean="0"/>
              <a:t>know</a:t>
            </a:r>
            <a:r>
              <a:rPr lang="nl-NL" sz="2000" dirty="0" smtClean="0"/>
              <a:t> </a:t>
            </a:r>
            <a:r>
              <a:rPr lang="nl-NL" sz="2000" dirty="0" err="1" smtClean="0"/>
              <a:t>everything</a:t>
            </a:r>
            <a:endParaRPr lang="nl-NL" sz="2000" dirty="0" smtClean="0"/>
          </a:p>
          <a:p>
            <a:pPr lvl="0"/>
            <a:r>
              <a:rPr lang="nl-NL" sz="2000" dirty="0" err="1" smtClean="0"/>
              <a:t>Key</a:t>
            </a:r>
            <a:r>
              <a:rPr lang="nl-NL" sz="2000" dirty="0" smtClean="0"/>
              <a:t> </a:t>
            </a:r>
            <a:r>
              <a:rPr lang="nl-NL" sz="2000" dirty="0" err="1" smtClean="0"/>
              <a:t>question</a:t>
            </a:r>
            <a:r>
              <a:rPr lang="nl-NL" sz="2000" dirty="0" smtClean="0"/>
              <a:t>: </a:t>
            </a:r>
            <a:r>
              <a:rPr lang="nl-NL" sz="2000" dirty="0" err="1" smtClean="0"/>
              <a:t>When</a:t>
            </a:r>
            <a:r>
              <a:rPr lang="nl-NL" sz="2000" dirty="0" smtClean="0"/>
              <a:t> to </a:t>
            </a:r>
            <a:r>
              <a:rPr lang="nl-NL" sz="2000" dirty="0" err="1" smtClean="0"/>
              <a:t>call</a:t>
            </a:r>
            <a:r>
              <a:rPr lang="nl-NL" sz="2000" dirty="0" smtClean="0"/>
              <a:t> the specialist? </a:t>
            </a:r>
            <a:br>
              <a:rPr lang="nl-NL" sz="2000" dirty="0" smtClean="0"/>
            </a:br>
            <a:r>
              <a:rPr lang="nl-NL" sz="2000" dirty="0" smtClean="0"/>
              <a:t/>
            </a:r>
            <a:br>
              <a:rPr lang="nl-NL" sz="2000" dirty="0" smtClean="0"/>
            </a:br>
            <a:endParaRPr lang="nl-NL" sz="2000" dirty="0" smtClean="0"/>
          </a:p>
          <a:p>
            <a:endParaRPr lang="en-GB" sz="2000" dirty="0"/>
          </a:p>
        </p:txBody>
      </p:sp>
    </p:spTree>
    <p:extLst>
      <p:ext uri="{BB962C8B-B14F-4D97-AF65-F5344CB8AC3E}">
        <p14:creationId xmlns:p14="http://schemas.microsoft.com/office/powerpoint/2010/main" val="1622461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Your</a:t>
            </a:r>
            <a:r>
              <a:rPr lang="nl-NL" dirty="0" smtClean="0"/>
              <a:t> </a:t>
            </a:r>
            <a:r>
              <a:rPr lang="nl-NL" dirty="0" err="1" smtClean="0"/>
              <a:t>structure</a:t>
            </a:r>
            <a:r>
              <a:rPr lang="nl-NL" dirty="0" smtClean="0"/>
              <a:t> has special </a:t>
            </a:r>
            <a:r>
              <a:rPr lang="nl-NL" dirty="0" err="1" smtClean="0"/>
              <a:t>demands</a:t>
            </a:r>
            <a:endParaRPr lang="en-GB" dirty="0"/>
          </a:p>
        </p:txBody>
      </p:sp>
      <p:sp>
        <p:nvSpPr>
          <p:cNvPr id="5" name="Tijdelijke aanduiding voor inhoud 4"/>
          <p:cNvSpPr>
            <a:spLocks noGrp="1"/>
          </p:cNvSpPr>
          <p:nvPr>
            <p:ph idx="1"/>
          </p:nvPr>
        </p:nvSpPr>
        <p:spPr>
          <a:xfrm>
            <a:off x="457200" y="915988"/>
            <a:ext cx="4258816" cy="3678237"/>
          </a:xfrm>
        </p:spPr>
        <p:txBody>
          <a:bodyPr/>
          <a:lstStyle/>
          <a:p>
            <a:r>
              <a:rPr lang="en-US" sz="2000" dirty="0" smtClean="0"/>
              <a:t>Examples:</a:t>
            </a:r>
          </a:p>
          <a:p>
            <a:pPr lvl="1"/>
            <a:r>
              <a:rPr lang="en-US" dirty="0" smtClean="0"/>
              <a:t>Annex to an existing building</a:t>
            </a:r>
          </a:p>
          <a:p>
            <a:pPr lvl="1"/>
            <a:r>
              <a:rPr lang="en-US" dirty="0" smtClean="0"/>
              <a:t>Sensitive to vibrations?</a:t>
            </a:r>
          </a:p>
          <a:p>
            <a:pPr lvl="1"/>
            <a:r>
              <a:rPr lang="en-US" dirty="0" smtClean="0"/>
              <a:t>Uneven load on subsurface (e.g. tower at one side)?</a:t>
            </a:r>
            <a:endParaRPr lang="nl-NL" dirty="0"/>
          </a:p>
        </p:txBody>
      </p:sp>
      <p:pic>
        <p:nvPicPr>
          <p:cNvPr id="8194" name="Picture 2" descr="http://www.picturesofholland.nl/Delftoudekerk/DSC0478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080" y="1059582"/>
            <a:ext cx="3387708" cy="226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59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Space and time </a:t>
            </a:r>
            <a:r>
              <a:rPr lang="nl-NL" dirty="0" err="1" smtClean="0"/>
              <a:t>constraints</a:t>
            </a:r>
            <a:r>
              <a:rPr lang="nl-NL" dirty="0" smtClean="0"/>
              <a:t> </a:t>
            </a:r>
            <a:endParaRPr lang="en-GB" dirty="0"/>
          </a:p>
        </p:txBody>
      </p:sp>
      <p:sp>
        <p:nvSpPr>
          <p:cNvPr id="6" name="Tijdelijke aanduiding voor inhoud 5"/>
          <p:cNvSpPr>
            <a:spLocks noGrp="1"/>
          </p:cNvSpPr>
          <p:nvPr>
            <p:ph idx="1"/>
          </p:nvPr>
        </p:nvSpPr>
        <p:spPr>
          <a:xfrm>
            <a:off x="457200" y="915988"/>
            <a:ext cx="4906888" cy="3678237"/>
          </a:xfrm>
        </p:spPr>
        <p:txBody>
          <a:bodyPr/>
          <a:lstStyle/>
          <a:p>
            <a:r>
              <a:rPr lang="en-US" sz="2000" dirty="0" smtClean="0"/>
              <a:t>Constraining boundary conditions: there is little space, or you have to hurry</a:t>
            </a:r>
          </a:p>
          <a:p>
            <a:r>
              <a:rPr lang="en-US" sz="2000" dirty="0" smtClean="0"/>
              <a:t>Examples:</a:t>
            </a:r>
          </a:p>
          <a:p>
            <a:pPr lvl="1"/>
            <a:r>
              <a:rPr lang="en-US" dirty="0" smtClean="0"/>
              <a:t>Construction within a building, or close to the </a:t>
            </a:r>
            <a:r>
              <a:rPr lang="en-US" dirty="0" err="1" smtClean="0"/>
              <a:t>neighbours</a:t>
            </a:r>
            <a:endParaRPr lang="en-US" dirty="0" smtClean="0"/>
          </a:p>
          <a:p>
            <a:pPr lvl="1"/>
            <a:r>
              <a:rPr lang="en-US" dirty="0" smtClean="0"/>
              <a:t>Building site difficult to reach for heavy / large equipment</a:t>
            </a:r>
          </a:p>
          <a:p>
            <a:pPr lvl="1"/>
            <a:r>
              <a:rPr lang="en-US" dirty="0" smtClean="0"/>
              <a:t>Time pressure due to external factors</a:t>
            </a:r>
          </a:p>
          <a:p>
            <a:endParaRPr lang="nl-NL" sz="2000" dirty="0"/>
          </a:p>
        </p:txBody>
      </p:sp>
      <p:pic>
        <p:nvPicPr>
          <p:cNvPr id="9218" name="Picture 2" descr="http://www.bouwmachineweb.com/fotos/albums/userpics/10064/07~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2120" y="1059582"/>
            <a:ext cx="3024335" cy="226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08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Water </a:t>
            </a:r>
            <a:r>
              <a:rPr lang="nl-NL" dirty="0" err="1" smtClean="0"/>
              <a:t>defences</a:t>
            </a:r>
            <a:endParaRPr lang="en-GB" dirty="0"/>
          </a:p>
        </p:txBody>
      </p:sp>
      <p:sp>
        <p:nvSpPr>
          <p:cNvPr id="5" name="Tijdelijke aanduiding voor inhoud 4"/>
          <p:cNvSpPr>
            <a:spLocks noGrp="1"/>
          </p:cNvSpPr>
          <p:nvPr>
            <p:ph idx="1"/>
          </p:nvPr>
        </p:nvSpPr>
        <p:spPr>
          <a:xfrm>
            <a:off x="457200" y="915988"/>
            <a:ext cx="4330824" cy="3678237"/>
          </a:xfrm>
        </p:spPr>
        <p:txBody>
          <a:bodyPr/>
          <a:lstStyle/>
          <a:p>
            <a:pPr marL="0" indent="0">
              <a:buNone/>
              <a:tabLst/>
            </a:pPr>
            <a:r>
              <a:rPr lang="en-US" sz="2000" dirty="0" smtClean="0"/>
              <a:t>Within the city, water </a:t>
            </a:r>
            <a:r>
              <a:rPr lang="en-US" sz="2000" dirty="0" err="1" smtClean="0"/>
              <a:t>defence</a:t>
            </a:r>
            <a:r>
              <a:rPr lang="en-US" sz="2000" dirty="0" smtClean="0"/>
              <a:t> structures are often hidden, but nevertheless present, and regulations apply (generally: keep off!)  </a:t>
            </a:r>
          </a:p>
          <a:p>
            <a:endParaRPr lang="en-US" sz="2000" dirty="0" smtClean="0"/>
          </a:p>
          <a:p>
            <a:endParaRPr lang="en-US" sz="2000" dirty="0" smtClean="0"/>
          </a:p>
          <a:p>
            <a:endParaRPr lang="en-US" sz="2000" dirty="0" smtClean="0"/>
          </a:p>
          <a:p>
            <a:endParaRPr lang="nl-NL" sz="2000" dirty="0"/>
          </a:p>
        </p:txBody>
      </p:sp>
      <p:pic>
        <p:nvPicPr>
          <p:cNvPr id="6146" name="Picture 2" descr="afbeelding &quot;i_NL.IMRO.0363.U0808BPGST-OH01_0010.jpg&quo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20072" y="1059582"/>
            <a:ext cx="3408313" cy="263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44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Groundwater</a:t>
            </a:r>
            <a:endParaRPr lang="en-GB" dirty="0"/>
          </a:p>
        </p:txBody>
      </p:sp>
      <p:sp>
        <p:nvSpPr>
          <p:cNvPr id="5" name="Tijdelijke aanduiding voor inhoud 4"/>
          <p:cNvSpPr>
            <a:spLocks noGrp="1"/>
          </p:cNvSpPr>
          <p:nvPr>
            <p:ph idx="1"/>
          </p:nvPr>
        </p:nvSpPr>
        <p:spPr>
          <a:xfrm>
            <a:off x="457200" y="915988"/>
            <a:ext cx="7355160" cy="3678237"/>
          </a:xfrm>
        </p:spPr>
        <p:txBody>
          <a:bodyPr/>
          <a:lstStyle/>
          <a:p>
            <a:r>
              <a:rPr lang="en-US" sz="2000" dirty="0" smtClean="0"/>
              <a:t>The groundwater level in the Netherlands is generally close to the surface. To keep dry feet during building we often need to pump the water out.</a:t>
            </a:r>
          </a:p>
          <a:p>
            <a:r>
              <a:rPr lang="en-US" sz="2000" dirty="0" smtClean="0"/>
              <a:t>Examples:</a:t>
            </a:r>
          </a:p>
          <a:p>
            <a:pPr lvl="1"/>
            <a:r>
              <a:rPr lang="en-US" dirty="0" smtClean="0"/>
              <a:t> Pumping of an open trench can influence a large area</a:t>
            </a:r>
          </a:p>
          <a:p>
            <a:pPr lvl="1"/>
            <a:r>
              <a:rPr lang="en-US" dirty="0" smtClean="0"/>
              <a:t> Building pit may leak through steel or concrete wall (joints) or through floor</a:t>
            </a:r>
          </a:p>
          <a:p>
            <a:endParaRPr lang="nl-NL" sz="2000" dirty="0"/>
          </a:p>
        </p:txBody>
      </p:sp>
    </p:spTree>
    <p:extLst>
      <p:ext uri="{BB962C8B-B14F-4D97-AF65-F5344CB8AC3E}">
        <p14:creationId xmlns:p14="http://schemas.microsoft.com/office/powerpoint/2010/main" val="2335122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Subsurface</a:t>
            </a:r>
            <a:r>
              <a:rPr lang="nl-NL" dirty="0" smtClean="0"/>
              <a:t> </a:t>
            </a:r>
            <a:r>
              <a:rPr lang="nl-NL" dirty="0" err="1" smtClean="0"/>
              <a:t>composition</a:t>
            </a:r>
            <a:endParaRPr lang="en-GB" dirty="0"/>
          </a:p>
        </p:txBody>
      </p:sp>
      <p:sp>
        <p:nvSpPr>
          <p:cNvPr id="6" name="Tijdelijke aanduiding voor inhoud 5"/>
          <p:cNvSpPr>
            <a:spLocks noGrp="1"/>
          </p:cNvSpPr>
          <p:nvPr>
            <p:ph idx="1"/>
          </p:nvPr>
        </p:nvSpPr>
        <p:spPr>
          <a:xfrm>
            <a:off x="457200" y="915988"/>
            <a:ext cx="8147248" cy="3678237"/>
          </a:xfrm>
        </p:spPr>
        <p:txBody>
          <a:bodyPr/>
          <a:lstStyle/>
          <a:p>
            <a:r>
              <a:rPr lang="en-US" sz="2000" dirty="0" smtClean="0"/>
              <a:t>Soil undergoes large deformations by comparison with steel or concrete. </a:t>
            </a:r>
          </a:p>
          <a:p>
            <a:r>
              <a:rPr lang="en-US" sz="2000" dirty="0" smtClean="0"/>
              <a:t>The subsurface is highly heterogeneous at all scales (</a:t>
            </a:r>
            <a:r>
              <a:rPr lang="en-US" sz="2000" dirty="0" err="1" smtClean="0"/>
              <a:t>centimetre</a:t>
            </a:r>
            <a:r>
              <a:rPr lang="en-US" sz="2000" dirty="0" smtClean="0"/>
              <a:t> to </a:t>
            </a:r>
            <a:r>
              <a:rPr lang="en-US" sz="2000" dirty="0" err="1" smtClean="0"/>
              <a:t>kilometre</a:t>
            </a:r>
            <a:r>
              <a:rPr lang="en-US" sz="2000" dirty="0" smtClean="0"/>
              <a:t>), every location is different in composition and properties.</a:t>
            </a:r>
          </a:p>
          <a:p>
            <a:r>
              <a:rPr lang="en-US" sz="2000" dirty="0" smtClean="0"/>
              <a:t>Examples:</a:t>
            </a:r>
          </a:p>
          <a:p>
            <a:pPr lvl="1"/>
            <a:r>
              <a:rPr lang="en-US" dirty="0" smtClean="0"/>
              <a:t>Uneven settlement of motorways</a:t>
            </a:r>
          </a:p>
          <a:p>
            <a:pPr lvl="1"/>
            <a:r>
              <a:rPr lang="en-US" dirty="0" smtClean="0"/>
              <a:t>Gravel is an obstacle to e.g. pipeline drillings</a:t>
            </a:r>
          </a:p>
          <a:p>
            <a:pPr lvl="1"/>
            <a:r>
              <a:rPr lang="en-US" dirty="0" smtClean="0"/>
              <a:t>Foundation pile lengths within one project may differ considerably  </a:t>
            </a:r>
          </a:p>
          <a:p>
            <a:endParaRPr lang="en-US" sz="2000" dirty="0" smtClean="0"/>
          </a:p>
          <a:p>
            <a:endParaRPr lang="nl-NL" sz="2000" dirty="0"/>
          </a:p>
        </p:txBody>
      </p:sp>
    </p:spTree>
    <p:extLst>
      <p:ext uri="{BB962C8B-B14F-4D97-AF65-F5344CB8AC3E}">
        <p14:creationId xmlns:p14="http://schemas.microsoft.com/office/powerpoint/2010/main" val="349393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 </a:t>
            </a:r>
            <a:r>
              <a:rPr lang="nl-NL" dirty="0" err="1" smtClean="0"/>
              <a:t>Obstacles</a:t>
            </a:r>
            <a:endParaRPr lang="en-GB" dirty="0"/>
          </a:p>
        </p:txBody>
      </p:sp>
      <p:sp>
        <p:nvSpPr>
          <p:cNvPr id="5" name="Tijdelijke aanduiding voor inhoud 4"/>
          <p:cNvSpPr>
            <a:spLocks noGrp="1"/>
          </p:cNvSpPr>
          <p:nvPr>
            <p:ph idx="1"/>
          </p:nvPr>
        </p:nvSpPr>
        <p:spPr/>
        <p:txBody>
          <a:bodyPr/>
          <a:lstStyle/>
          <a:p>
            <a:r>
              <a:rPr lang="en-US" sz="2000" dirty="0" smtClean="0"/>
              <a:t>In the Netherlands undisturbed subsoil doesn’t  exist any more</a:t>
            </a:r>
          </a:p>
          <a:p>
            <a:r>
              <a:rPr lang="en-US" sz="2000" dirty="0" smtClean="0"/>
              <a:t>Examples:</a:t>
            </a:r>
          </a:p>
          <a:p>
            <a:pPr lvl="1"/>
            <a:r>
              <a:rPr lang="en-US" dirty="0" smtClean="0"/>
              <a:t> Archaeology: any findings known locally?</a:t>
            </a:r>
          </a:p>
          <a:p>
            <a:pPr lvl="1"/>
            <a:r>
              <a:rPr lang="en-US" dirty="0" smtClean="0"/>
              <a:t> UXO - explosives from WW II</a:t>
            </a:r>
          </a:p>
          <a:p>
            <a:pPr lvl="1"/>
            <a:r>
              <a:rPr lang="en-US" dirty="0" smtClean="0"/>
              <a:t> Obsolete foundations, quay walls, cables and pipes, … </a:t>
            </a:r>
          </a:p>
          <a:p>
            <a:pPr lvl="1"/>
            <a:r>
              <a:rPr lang="en-US" dirty="0" smtClean="0"/>
              <a:t> Contaminated soil (former use) </a:t>
            </a:r>
          </a:p>
          <a:p>
            <a:endParaRPr lang="en-US" sz="2000" dirty="0" smtClean="0"/>
          </a:p>
          <a:p>
            <a:endParaRPr lang="en-US" sz="2000" dirty="0" smtClean="0"/>
          </a:p>
          <a:p>
            <a:endParaRPr lang="en-US" sz="2000" dirty="0" smtClean="0"/>
          </a:p>
          <a:p>
            <a:endParaRPr lang="nl-NL" sz="2000" dirty="0"/>
          </a:p>
        </p:txBody>
      </p:sp>
    </p:spTree>
    <p:extLst>
      <p:ext uri="{BB962C8B-B14F-4D97-AF65-F5344CB8AC3E}">
        <p14:creationId xmlns:p14="http://schemas.microsoft.com/office/powerpoint/2010/main" val="2379981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dirty="0" smtClean="0"/>
              <a:t>The </a:t>
            </a:r>
            <a:r>
              <a:rPr lang="nl-NL" dirty="0" err="1" smtClean="0"/>
              <a:t>Maleficent</a:t>
            </a:r>
            <a:r>
              <a:rPr lang="nl-NL" dirty="0" smtClean="0"/>
              <a:t> </a:t>
            </a:r>
            <a:r>
              <a:rPr lang="nl-NL" dirty="0" err="1" smtClean="0"/>
              <a:t>Seven</a:t>
            </a:r>
            <a:r>
              <a:rPr lang="nl-NL" dirty="0" smtClean="0"/>
              <a:t> </a:t>
            </a:r>
          </a:p>
        </p:txBody>
      </p:sp>
      <p:sp>
        <p:nvSpPr>
          <p:cNvPr id="14" name="Tijdelijke aanduiding voor inhoud 13"/>
          <p:cNvSpPr>
            <a:spLocks noGrp="1"/>
          </p:cNvSpPr>
          <p:nvPr>
            <p:ph idx="1"/>
          </p:nvPr>
        </p:nvSpPr>
        <p:spPr>
          <a:xfrm>
            <a:off x="457200" y="915988"/>
            <a:ext cx="3682752" cy="1223713"/>
          </a:xfrm>
        </p:spPr>
        <p:txBody>
          <a:bodyPr/>
          <a:lstStyle/>
          <a:p>
            <a:pPr marL="0" indent="0">
              <a:lnSpc>
                <a:spcPts val="3200"/>
              </a:lnSpc>
              <a:spcBef>
                <a:spcPts val="0"/>
              </a:spcBef>
              <a:buNone/>
              <a:tabLst/>
            </a:pPr>
            <a:r>
              <a:rPr lang="nl-NL" sz="2800" b="1" dirty="0" smtClean="0">
                <a:solidFill>
                  <a:srgbClr val="F61A6E"/>
                </a:solidFill>
                <a:latin typeface="Calibri" pitchFamily="34" charset="0"/>
              </a:rPr>
              <a:t>Face the </a:t>
            </a:r>
            <a:r>
              <a:rPr lang="nl-NL" sz="2800" b="1" dirty="0" err="1" smtClean="0">
                <a:solidFill>
                  <a:srgbClr val="F61A6E"/>
                </a:solidFill>
                <a:latin typeface="Calibri" pitchFamily="34" charset="0"/>
              </a:rPr>
              <a:t>risks</a:t>
            </a:r>
            <a:r>
              <a:rPr lang="nl-NL" sz="2800" b="1" dirty="0" smtClean="0">
                <a:solidFill>
                  <a:srgbClr val="F61A6E"/>
                </a:solidFill>
                <a:latin typeface="Calibri" pitchFamily="34" charset="0"/>
              </a:rPr>
              <a:t>, </a:t>
            </a:r>
            <a:br>
              <a:rPr lang="nl-NL" sz="2800" b="1" dirty="0" smtClean="0">
                <a:solidFill>
                  <a:srgbClr val="F61A6E"/>
                </a:solidFill>
                <a:latin typeface="Calibri" pitchFamily="34" charset="0"/>
              </a:rPr>
            </a:br>
            <a:r>
              <a:rPr lang="nl-NL" sz="2800" b="1" dirty="0" err="1" smtClean="0">
                <a:solidFill>
                  <a:srgbClr val="F61A6E"/>
                </a:solidFill>
                <a:latin typeface="Calibri" pitchFamily="34" charset="0"/>
              </a:rPr>
              <a:t>don’t</a:t>
            </a:r>
            <a:r>
              <a:rPr lang="nl-NL" sz="2800" b="1" dirty="0" smtClean="0">
                <a:solidFill>
                  <a:srgbClr val="F61A6E"/>
                </a:solidFill>
                <a:latin typeface="Calibri" pitchFamily="34" charset="0"/>
              </a:rPr>
              <a:t> </a:t>
            </a:r>
            <a:r>
              <a:rPr lang="nl-NL" sz="2800" b="1" dirty="0" err="1" smtClean="0">
                <a:solidFill>
                  <a:srgbClr val="F61A6E"/>
                </a:solidFill>
                <a:latin typeface="Calibri" pitchFamily="34" charset="0"/>
              </a:rPr>
              <a:t>hide</a:t>
            </a:r>
            <a:r>
              <a:rPr lang="nl-NL" sz="2800" b="1" dirty="0" smtClean="0">
                <a:solidFill>
                  <a:srgbClr val="F61A6E"/>
                </a:solidFill>
                <a:latin typeface="Calibri" pitchFamily="34" charset="0"/>
              </a:rPr>
              <a:t> </a:t>
            </a:r>
            <a:r>
              <a:rPr lang="nl-NL" sz="2800" b="1" dirty="0" err="1" smtClean="0">
                <a:solidFill>
                  <a:srgbClr val="F61A6E"/>
                </a:solidFill>
                <a:latin typeface="Calibri" pitchFamily="34" charset="0"/>
              </a:rPr>
              <a:t>from</a:t>
            </a:r>
            <a:r>
              <a:rPr lang="nl-NL" sz="2800" b="1" dirty="0" smtClean="0">
                <a:solidFill>
                  <a:srgbClr val="F61A6E"/>
                </a:solidFill>
                <a:latin typeface="Calibri" pitchFamily="34" charset="0"/>
              </a:rPr>
              <a:t> </a:t>
            </a:r>
            <a:r>
              <a:rPr lang="nl-NL" sz="2800" b="1" dirty="0" err="1" smtClean="0">
                <a:solidFill>
                  <a:srgbClr val="F61A6E"/>
                </a:solidFill>
                <a:latin typeface="Calibri" pitchFamily="34" charset="0"/>
              </a:rPr>
              <a:t>them</a:t>
            </a:r>
            <a:endParaRPr lang="nl-NL" sz="2800" b="1" dirty="0" smtClean="0">
              <a:solidFill>
                <a:srgbClr val="F61A6E"/>
              </a:solidFill>
              <a:latin typeface="Calibri" pitchFamily="34" charset="0"/>
            </a:endParaRPr>
          </a:p>
        </p:txBody>
      </p:sp>
      <p:sp>
        <p:nvSpPr>
          <p:cNvPr id="2" name="Heptagon 1"/>
          <p:cNvSpPr/>
          <p:nvPr/>
        </p:nvSpPr>
        <p:spPr>
          <a:xfrm>
            <a:off x="4355976" y="1779662"/>
            <a:ext cx="2520280" cy="2448272"/>
          </a:xfrm>
          <a:prstGeom prst="heptagon">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915816" y="3003798"/>
            <a:ext cx="1368152" cy="646331"/>
          </a:xfrm>
          <a:prstGeom prst="rect">
            <a:avLst/>
          </a:prstGeom>
          <a:noFill/>
        </p:spPr>
        <p:txBody>
          <a:bodyPr wrap="square" rtlCol="0">
            <a:spAutoFit/>
          </a:bodyPr>
          <a:lstStyle/>
          <a:p>
            <a:pPr algn="r"/>
            <a:r>
              <a:rPr lang="nl-NL" i="1" dirty="0" err="1" smtClean="0">
                <a:solidFill>
                  <a:schemeClr val="accent1">
                    <a:lumMod val="50000"/>
                  </a:schemeClr>
                </a:solidFill>
                <a:latin typeface="+mn-lt"/>
              </a:rPr>
              <a:t>local</a:t>
            </a:r>
            <a:r>
              <a:rPr lang="nl-NL" i="1" dirty="0" smtClean="0">
                <a:solidFill>
                  <a:schemeClr val="accent1">
                    <a:lumMod val="50000"/>
                  </a:schemeClr>
                </a:solidFill>
                <a:latin typeface="+mn-lt"/>
              </a:rPr>
              <a:t> </a:t>
            </a:r>
            <a:r>
              <a:rPr lang="nl-NL" i="1" dirty="0" err="1" smtClean="0">
                <a:solidFill>
                  <a:schemeClr val="accent1">
                    <a:lumMod val="50000"/>
                  </a:schemeClr>
                </a:solidFill>
                <a:latin typeface="+mn-lt"/>
              </a:rPr>
              <a:t>vulnerability</a:t>
            </a:r>
            <a:endParaRPr lang="en-GB" i="1" dirty="0">
              <a:solidFill>
                <a:schemeClr val="accent1">
                  <a:lumMod val="50000"/>
                </a:schemeClr>
              </a:solidFill>
              <a:latin typeface="+mn-lt"/>
            </a:endParaRPr>
          </a:p>
        </p:txBody>
      </p:sp>
      <p:sp>
        <p:nvSpPr>
          <p:cNvPr id="4" name="TextBox 3"/>
          <p:cNvSpPr txBox="1"/>
          <p:nvPr/>
        </p:nvSpPr>
        <p:spPr>
          <a:xfrm>
            <a:off x="2987824" y="1995686"/>
            <a:ext cx="1512168" cy="646331"/>
          </a:xfrm>
          <a:prstGeom prst="rect">
            <a:avLst/>
          </a:prstGeom>
          <a:noFill/>
        </p:spPr>
        <p:txBody>
          <a:bodyPr wrap="square" rtlCol="0">
            <a:spAutoFit/>
          </a:bodyPr>
          <a:lstStyle/>
          <a:p>
            <a:pPr algn="r"/>
            <a:r>
              <a:rPr lang="nl-NL" i="1" dirty="0" err="1" smtClean="0">
                <a:solidFill>
                  <a:schemeClr val="accent1">
                    <a:lumMod val="50000"/>
                  </a:schemeClr>
                </a:solidFill>
                <a:latin typeface="+mn-lt"/>
              </a:rPr>
              <a:t>challenging</a:t>
            </a:r>
            <a:r>
              <a:rPr lang="nl-NL" i="1" dirty="0" smtClean="0">
                <a:solidFill>
                  <a:schemeClr val="accent1">
                    <a:lumMod val="50000"/>
                  </a:schemeClr>
                </a:solidFill>
                <a:latin typeface="+mn-lt"/>
              </a:rPr>
              <a:t> </a:t>
            </a:r>
            <a:r>
              <a:rPr lang="nl-NL" i="1" dirty="0" err="1" smtClean="0">
                <a:solidFill>
                  <a:schemeClr val="accent1">
                    <a:lumMod val="50000"/>
                  </a:schemeClr>
                </a:solidFill>
                <a:latin typeface="+mn-lt"/>
              </a:rPr>
              <a:t>structure</a:t>
            </a:r>
            <a:r>
              <a:rPr lang="nl-NL" i="1" dirty="0" smtClean="0">
                <a:solidFill>
                  <a:schemeClr val="accent1">
                    <a:lumMod val="50000"/>
                  </a:schemeClr>
                </a:solidFill>
                <a:latin typeface="+mn-lt"/>
              </a:rPr>
              <a:t> </a:t>
            </a:r>
            <a:endParaRPr lang="en-GB" i="1" dirty="0">
              <a:solidFill>
                <a:schemeClr val="accent1">
                  <a:lumMod val="50000"/>
                </a:schemeClr>
              </a:solidFill>
              <a:latin typeface="+mn-lt"/>
            </a:endParaRPr>
          </a:p>
        </p:txBody>
      </p:sp>
      <p:sp>
        <p:nvSpPr>
          <p:cNvPr id="5" name="TextBox 4"/>
          <p:cNvSpPr txBox="1"/>
          <p:nvPr/>
        </p:nvSpPr>
        <p:spPr>
          <a:xfrm>
            <a:off x="3275856" y="3939902"/>
            <a:ext cx="1656184" cy="646331"/>
          </a:xfrm>
          <a:prstGeom prst="rect">
            <a:avLst/>
          </a:prstGeom>
          <a:noFill/>
        </p:spPr>
        <p:txBody>
          <a:bodyPr wrap="square" rtlCol="0">
            <a:spAutoFit/>
          </a:bodyPr>
          <a:lstStyle/>
          <a:p>
            <a:pPr algn="r"/>
            <a:r>
              <a:rPr lang="nl-NL" i="1" dirty="0" err="1" smtClean="0">
                <a:solidFill>
                  <a:schemeClr val="accent1">
                    <a:lumMod val="50000"/>
                  </a:schemeClr>
                </a:solidFill>
                <a:latin typeface="+mn-lt"/>
              </a:rPr>
              <a:t>space</a:t>
            </a:r>
            <a:r>
              <a:rPr lang="nl-NL" i="1" dirty="0" smtClean="0">
                <a:solidFill>
                  <a:schemeClr val="accent1">
                    <a:lumMod val="50000"/>
                  </a:schemeClr>
                </a:solidFill>
                <a:latin typeface="+mn-lt"/>
              </a:rPr>
              <a:t> and time </a:t>
            </a:r>
            <a:r>
              <a:rPr lang="nl-NL" i="1" dirty="0" err="1" smtClean="0">
                <a:solidFill>
                  <a:schemeClr val="accent1">
                    <a:lumMod val="50000"/>
                  </a:schemeClr>
                </a:solidFill>
                <a:latin typeface="+mn-lt"/>
              </a:rPr>
              <a:t>constraints</a:t>
            </a:r>
            <a:endParaRPr lang="en-GB" i="1" dirty="0">
              <a:solidFill>
                <a:schemeClr val="accent1">
                  <a:lumMod val="50000"/>
                </a:schemeClr>
              </a:solidFill>
              <a:latin typeface="+mn-lt"/>
            </a:endParaRPr>
          </a:p>
        </p:txBody>
      </p:sp>
      <p:sp>
        <p:nvSpPr>
          <p:cNvPr id="6" name="TextBox 5"/>
          <p:cNvSpPr txBox="1"/>
          <p:nvPr/>
        </p:nvSpPr>
        <p:spPr>
          <a:xfrm>
            <a:off x="6948264" y="3075806"/>
            <a:ext cx="1296144" cy="646331"/>
          </a:xfrm>
          <a:prstGeom prst="rect">
            <a:avLst/>
          </a:prstGeom>
          <a:noFill/>
        </p:spPr>
        <p:txBody>
          <a:bodyPr wrap="square" rtlCol="0">
            <a:spAutoFit/>
          </a:bodyPr>
          <a:lstStyle/>
          <a:p>
            <a:r>
              <a:rPr lang="nl-NL" i="1" dirty="0" err="1" smtClean="0">
                <a:solidFill>
                  <a:schemeClr val="accent1">
                    <a:lumMod val="50000"/>
                  </a:schemeClr>
                </a:solidFill>
                <a:latin typeface="+mn-lt"/>
              </a:rPr>
              <a:t>flood</a:t>
            </a:r>
            <a:r>
              <a:rPr lang="nl-NL" i="1" dirty="0" smtClean="0">
                <a:solidFill>
                  <a:schemeClr val="accent1">
                    <a:lumMod val="50000"/>
                  </a:schemeClr>
                </a:solidFill>
                <a:latin typeface="+mn-lt"/>
              </a:rPr>
              <a:t> </a:t>
            </a:r>
            <a:r>
              <a:rPr lang="nl-NL" i="1" dirty="0" err="1" smtClean="0">
                <a:solidFill>
                  <a:schemeClr val="accent1">
                    <a:lumMod val="50000"/>
                  </a:schemeClr>
                </a:solidFill>
                <a:latin typeface="+mn-lt"/>
              </a:rPr>
              <a:t>defences</a:t>
            </a:r>
            <a:endParaRPr lang="en-GB" i="1" dirty="0">
              <a:solidFill>
                <a:schemeClr val="accent1">
                  <a:lumMod val="50000"/>
                </a:schemeClr>
              </a:solidFill>
              <a:latin typeface="+mn-lt"/>
            </a:endParaRPr>
          </a:p>
        </p:txBody>
      </p:sp>
      <p:sp>
        <p:nvSpPr>
          <p:cNvPr id="7" name="TextBox 6"/>
          <p:cNvSpPr txBox="1"/>
          <p:nvPr/>
        </p:nvSpPr>
        <p:spPr>
          <a:xfrm>
            <a:off x="6732240" y="2067694"/>
            <a:ext cx="1398460" cy="369332"/>
          </a:xfrm>
          <a:prstGeom prst="rect">
            <a:avLst/>
          </a:prstGeom>
          <a:noFill/>
        </p:spPr>
        <p:txBody>
          <a:bodyPr wrap="none" rtlCol="0">
            <a:spAutoFit/>
          </a:bodyPr>
          <a:lstStyle/>
          <a:p>
            <a:r>
              <a:rPr lang="nl-NL" i="1" dirty="0" err="1" smtClean="0">
                <a:solidFill>
                  <a:schemeClr val="accent1">
                    <a:lumMod val="50000"/>
                  </a:schemeClr>
                </a:solidFill>
                <a:latin typeface="+mn-lt"/>
              </a:rPr>
              <a:t>groundwater</a:t>
            </a:r>
            <a:endParaRPr lang="en-GB" i="1" dirty="0">
              <a:solidFill>
                <a:schemeClr val="accent1">
                  <a:lumMod val="50000"/>
                </a:schemeClr>
              </a:solidFill>
              <a:latin typeface="+mn-lt"/>
            </a:endParaRPr>
          </a:p>
        </p:txBody>
      </p:sp>
      <p:sp>
        <p:nvSpPr>
          <p:cNvPr id="8" name="TextBox 7"/>
          <p:cNvSpPr txBox="1"/>
          <p:nvPr/>
        </p:nvSpPr>
        <p:spPr>
          <a:xfrm>
            <a:off x="6300192" y="3939902"/>
            <a:ext cx="2017753" cy="646331"/>
          </a:xfrm>
          <a:prstGeom prst="rect">
            <a:avLst/>
          </a:prstGeom>
          <a:noFill/>
        </p:spPr>
        <p:txBody>
          <a:bodyPr wrap="square" rtlCol="0">
            <a:spAutoFit/>
          </a:bodyPr>
          <a:lstStyle/>
          <a:p>
            <a:r>
              <a:rPr lang="nl-NL" i="1" dirty="0" err="1" smtClean="0">
                <a:solidFill>
                  <a:schemeClr val="accent1">
                    <a:lumMod val="50000"/>
                  </a:schemeClr>
                </a:solidFill>
                <a:latin typeface="+mn-lt"/>
              </a:rPr>
              <a:t>subsurface</a:t>
            </a:r>
            <a:r>
              <a:rPr lang="nl-NL" i="1" dirty="0" smtClean="0">
                <a:solidFill>
                  <a:schemeClr val="accent1">
                    <a:lumMod val="50000"/>
                  </a:schemeClr>
                </a:solidFill>
                <a:latin typeface="+mn-lt"/>
              </a:rPr>
              <a:t> </a:t>
            </a:r>
            <a:r>
              <a:rPr lang="nl-NL" i="1" dirty="0" err="1" smtClean="0">
                <a:solidFill>
                  <a:schemeClr val="accent1">
                    <a:lumMod val="50000"/>
                  </a:schemeClr>
                </a:solidFill>
                <a:latin typeface="+mn-lt"/>
              </a:rPr>
              <a:t>composition</a:t>
            </a:r>
            <a:endParaRPr lang="en-GB" i="1" dirty="0">
              <a:solidFill>
                <a:schemeClr val="accent1">
                  <a:lumMod val="50000"/>
                </a:schemeClr>
              </a:solidFill>
              <a:latin typeface="+mn-lt"/>
            </a:endParaRPr>
          </a:p>
        </p:txBody>
      </p:sp>
      <p:sp>
        <p:nvSpPr>
          <p:cNvPr id="9" name="TextBox 8"/>
          <p:cNvSpPr txBox="1"/>
          <p:nvPr/>
        </p:nvSpPr>
        <p:spPr>
          <a:xfrm>
            <a:off x="5101207" y="1347614"/>
            <a:ext cx="1054969" cy="369332"/>
          </a:xfrm>
          <a:prstGeom prst="rect">
            <a:avLst/>
          </a:prstGeom>
          <a:noFill/>
        </p:spPr>
        <p:txBody>
          <a:bodyPr wrap="none" rtlCol="0">
            <a:spAutoFit/>
          </a:bodyPr>
          <a:lstStyle/>
          <a:p>
            <a:r>
              <a:rPr lang="nl-NL" i="1" dirty="0" err="1" smtClean="0">
                <a:solidFill>
                  <a:schemeClr val="accent1">
                    <a:lumMod val="50000"/>
                  </a:schemeClr>
                </a:solidFill>
                <a:latin typeface="+mn-lt"/>
              </a:rPr>
              <a:t>obstacles</a:t>
            </a:r>
            <a:endParaRPr lang="en-GB" i="1" dirty="0">
              <a:solidFill>
                <a:schemeClr val="accent1">
                  <a:lumMod val="50000"/>
                </a:schemeClr>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1563638"/>
            <a:ext cx="4968552" cy="1008112"/>
          </a:xfrm>
        </p:spPr>
        <p:txBody>
          <a:bodyPr>
            <a:normAutofit fontScale="90000"/>
          </a:bodyPr>
          <a:lstStyle/>
          <a:p>
            <a:pPr>
              <a:lnSpc>
                <a:spcPct val="150000"/>
              </a:lnSpc>
              <a:spcBef>
                <a:spcPts val="0"/>
              </a:spcBef>
            </a:pPr>
            <a:r>
              <a:rPr lang="en-US" sz="4400" dirty="0" smtClean="0"/>
              <a:t>www.geoimpuls.org</a:t>
            </a:r>
            <a:br>
              <a:rPr lang="en-US" sz="4400" dirty="0" smtClean="0"/>
            </a:br>
            <a:r>
              <a:rPr lang="en-US" sz="2700" dirty="0" smtClean="0"/>
              <a:t>www.geonet.nl/geoimpuls</a:t>
            </a:r>
            <a:endParaRPr lang="nl-NL" dirty="0"/>
          </a:p>
        </p:txBody>
      </p:sp>
      <p:sp>
        <p:nvSpPr>
          <p:cNvPr id="3" name="Titel 3"/>
          <p:cNvSpPr txBox="1">
            <a:spLocks/>
          </p:cNvSpPr>
          <p:nvPr/>
        </p:nvSpPr>
        <p:spPr bwMode="auto">
          <a:xfrm>
            <a:off x="1547664" y="3651870"/>
            <a:ext cx="2520280" cy="12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Underground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risks</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 </a:t>
            </a:r>
            <a:b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b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face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them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don’t</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hide</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from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them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a:t>
            </a:r>
          </a:p>
        </p:txBody>
      </p:sp>
      <p:cxnSp>
        <p:nvCxnSpPr>
          <p:cNvPr id="4" name="Gekromde verbindingslijn 3"/>
          <p:cNvCxnSpPr/>
          <p:nvPr/>
        </p:nvCxnSpPr>
        <p:spPr>
          <a:xfrm rot="9240000">
            <a:off x="3806227" y="4168514"/>
            <a:ext cx="864096" cy="648072"/>
          </a:xfrm>
          <a:prstGeom prst="curvedConnector3">
            <a:avLst>
              <a:gd name="adj1" fmla="val 50000"/>
            </a:avLst>
          </a:prstGeom>
          <a:ln w="19050">
            <a:solidFill>
              <a:srgbClr val="62DC06"/>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683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1563638"/>
            <a:ext cx="4968552" cy="1008112"/>
          </a:xfrm>
        </p:spPr>
        <p:txBody>
          <a:bodyPr>
            <a:normAutofit fontScale="90000"/>
          </a:bodyPr>
          <a:lstStyle/>
          <a:p>
            <a:pPr>
              <a:lnSpc>
                <a:spcPct val="150000"/>
              </a:lnSpc>
              <a:spcBef>
                <a:spcPts val="0"/>
              </a:spcBef>
            </a:pPr>
            <a:r>
              <a:rPr lang="en-US" sz="4400" dirty="0" smtClean="0"/>
              <a:t>www.geoimpuls.org</a:t>
            </a:r>
            <a:br>
              <a:rPr lang="en-US" sz="4400" dirty="0" smtClean="0"/>
            </a:br>
            <a:r>
              <a:rPr lang="en-US" sz="2700" dirty="0" smtClean="0"/>
              <a:t>www.geonet.nl/geoimpuls</a:t>
            </a:r>
            <a:endParaRPr lang="nl-NL" dirty="0"/>
          </a:p>
        </p:txBody>
      </p:sp>
      <p:pic>
        <p:nvPicPr>
          <p:cNvPr id="5122" name="Picture 2" descr="C:\Users\Marije\Google Drive\COB\=ONDERBOUWING=\=sept2014=\kortlezendoen\geoimpuls.or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3848" y="270644"/>
            <a:ext cx="5661783"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323528" y="4414341"/>
            <a:ext cx="3672408" cy="461665"/>
          </a:xfrm>
          <a:prstGeom prst="rect">
            <a:avLst/>
          </a:prstGeom>
        </p:spPr>
        <p:txBody>
          <a:bodyPr wrap="square">
            <a:spAutoFit/>
          </a:bodyPr>
          <a:lstStyle/>
          <a:p>
            <a:r>
              <a:rPr lang="en-US" sz="2400" b="1" dirty="0" smtClean="0">
                <a:solidFill>
                  <a:schemeClr val="bg1"/>
                </a:solidFill>
                <a:latin typeface="Calibri"/>
                <a:cs typeface="+mj-cs"/>
              </a:rPr>
              <a:t>www.geoimpuls.org</a:t>
            </a:r>
            <a:endParaRPr lang="nl-NL" sz="1050" b="1" dirty="0">
              <a:solidFill>
                <a:schemeClr val="bg1"/>
              </a:solidFill>
            </a:endParaRPr>
          </a:p>
        </p:txBody>
      </p:sp>
    </p:spTree>
    <p:extLst>
      <p:ext uri="{BB962C8B-B14F-4D97-AF65-F5344CB8AC3E}">
        <p14:creationId xmlns:p14="http://schemas.microsoft.com/office/powerpoint/2010/main" val="279567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p:cNvSpPr>
            <a:spLocks noGrp="1"/>
          </p:cNvSpPr>
          <p:nvPr>
            <p:ph type="subTitle" idx="1"/>
          </p:nvPr>
        </p:nvSpPr>
        <p:spPr/>
        <p:txBody>
          <a:bodyPr/>
          <a:lstStyle/>
          <a:p>
            <a:endParaRPr lang="nl-NL"/>
          </a:p>
        </p:txBody>
      </p:sp>
      <p:sp>
        <p:nvSpPr>
          <p:cNvPr id="2" name="Title 1"/>
          <p:cNvSpPr>
            <a:spLocks noGrp="1"/>
          </p:cNvSpPr>
          <p:nvPr>
            <p:ph type="title"/>
          </p:nvPr>
        </p:nvSpPr>
        <p:spPr/>
        <p:txBody>
          <a:bodyPr/>
          <a:lstStyle/>
          <a:p>
            <a:r>
              <a:rPr lang="nl-NL" dirty="0" err="1" smtClean="0"/>
              <a:t>Questions</a:t>
            </a:r>
            <a:r>
              <a:rPr lang="nl-NL" dirty="0" smtClean="0"/>
              <a:t>?</a:t>
            </a:r>
            <a:endParaRPr lang="en-GB" dirty="0"/>
          </a:p>
        </p:txBody>
      </p:sp>
      <p:sp>
        <p:nvSpPr>
          <p:cNvPr id="5" name="Titel 3"/>
          <p:cNvSpPr txBox="1">
            <a:spLocks/>
          </p:cNvSpPr>
          <p:nvPr/>
        </p:nvSpPr>
        <p:spPr bwMode="auto">
          <a:xfrm>
            <a:off x="1547664" y="3651870"/>
            <a:ext cx="2520280" cy="12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Underground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risks</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 </a:t>
            </a:r>
            <a:b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b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face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them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don’t</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hide</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from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 </a:t>
            </a:r>
            <a:r>
              <a:rPr kumimoji="0" lang="nl-NL" b="0" i="1" u="none" strike="noStrike" kern="1200" cap="none" spc="0" normalizeH="0" baseline="0" noProof="0" dirty="0" err="1" smtClean="0">
                <a:ln>
                  <a:noFill/>
                </a:ln>
                <a:solidFill>
                  <a:srgbClr val="62DC06"/>
                </a:solidFill>
                <a:effectLst/>
                <a:uLnTx/>
                <a:uFillTx/>
                <a:latin typeface="+mj-lt"/>
                <a:ea typeface="ＭＳ Ｐゴシック" pitchFamily="34" charset="-128"/>
                <a:cs typeface="+mj-cs"/>
              </a:rPr>
              <a:t>them</a:t>
            </a:r>
            <a:r>
              <a:rPr kumimoji="0" lang="nl-NL" b="0" i="1" u="none" strike="noStrike" kern="1200" cap="none" spc="0" normalizeH="0" baseline="0" noProof="0" dirty="0" smtClean="0">
                <a:ln>
                  <a:noFill/>
                </a:ln>
                <a:solidFill>
                  <a:srgbClr val="62DC06"/>
                </a:solidFill>
                <a:effectLst/>
                <a:uLnTx/>
                <a:uFillTx/>
                <a:latin typeface="+mj-lt"/>
                <a:ea typeface="ＭＳ Ｐゴシック" pitchFamily="34" charset="-128"/>
                <a:cs typeface="+mj-cs"/>
              </a:rPr>
              <a:t>!</a:t>
            </a:r>
          </a:p>
        </p:txBody>
      </p:sp>
      <p:cxnSp>
        <p:nvCxnSpPr>
          <p:cNvPr id="6" name="Gekromde verbindingslijn 5"/>
          <p:cNvCxnSpPr/>
          <p:nvPr/>
        </p:nvCxnSpPr>
        <p:spPr>
          <a:xfrm rot="9240000">
            <a:off x="3806227" y="4168514"/>
            <a:ext cx="864096" cy="648072"/>
          </a:xfrm>
          <a:prstGeom prst="curvedConnector3">
            <a:avLst>
              <a:gd name="adj1" fmla="val 50000"/>
            </a:avLst>
          </a:prstGeom>
          <a:ln w="19050">
            <a:solidFill>
              <a:srgbClr val="62DC06"/>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07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nl-NL" smtClean="0"/>
              <a:t>Building is not risk-free </a:t>
            </a:r>
            <a:endParaRPr lang="nl-NL" dirty="0" smtClean="0"/>
          </a:p>
        </p:txBody>
      </p:sp>
      <p:sp>
        <p:nvSpPr>
          <p:cNvPr id="8" name="Tijdelijke aanduiding voor inhoud 7"/>
          <p:cNvSpPr>
            <a:spLocks noGrp="1"/>
          </p:cNvSpPr>
          <p:nvPr>
            <p:ph idx="1"/>
          </p:nvPr>
        </p:nvSpPr>
        <p:spPr>
          <a:xfrm>
            <a:off x="457200" y="915988"/>
            <a:ext cx="8507288" cy="4104034"/>
          </a:xfrm>
        </p:spPr>
        <p:txBody>
          <a:bodyPr/>
          <a:lstStyle/>
          <a:p>
            <a:r>
              <a:rPr lang="en-US" sz="2000" dirty="0" smtClean="0"/>
              <a:t>You are going to build villas in a residential area, an underground parking lot, a new town hall, …</a:t>
            </a:r>
          </a:p>
          <a:p>
            <a:r>
              <a:rPr lang="en-US" sz="2000" dirty="0" smtClean="0"/>
              <a:t>You are aware of the risks and, of course, you have risk management procedures (e.g. ISO 31000)</a:t>
            </a:r>
          </a:p>
          <a:p>
            <a:r>
              <a:rPr lang="en-US" sz="2000" dirty="0" smtClean="0"/>
              <a:t>Nevertheless pitfalls remain: traffic control systems are one (tunnel projects) </a:t>
            </a:r>
          </a:p>
          <a:p>
            <a:r>
              <a:rPr lang="en-US" sz="2000" dirty="0" smtClean="0"/>
              <a:t>The subsurface also common pitfall, especially in soft sedimentary soils of the kind found in the Netherlands </a:t>
            </a:r>
          </a:p>
          <a:p>
            <a:r>
              <a:rPr lang="en-US" sz="2000" dirty="0" smtClean="0"/>
              <a:t>Subsurface can provide benefits if taken into account early on (e.g. new tunnel in Antwerp)</a:t>
            </a:r>
          </a:p>
          <a:p>
            <a:endParaRPr lang="nl-NL" sz="2000" dirty="0"/>
          </a:p>
        </p:txBody>
      </p:sp>
      <p:sp>
        <p:nvSpPr>
          <p:cNvPr id="16387"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nl-NL" dirty="0" smtClean="0"/>
              <a:t>Risks are </a:t>
            </a:r>
            <a:r>
              <a:rPr lang="nl-NL" dirty="0" err="1" smtClean="0"/>
              <a:t>not</a:t>
            </a:r>
            <a:r>
              <a:rPr lang="nl-NL" dirty="0" smtClean="0"/>
              <a:t> a </a:t>
            </a:r>
            <a:r>
              <a:rPr lang="nl-NL" dirty="0" err="1" smtClean="0"/>
              <a:t>problem</a:t>
            </a:r>
            <a:r>
              <a:rPr lang="nl-NL" dirty="0" smtClean="0"/>
              <a:t> as long as you </a:t>
            </a:r>
            <a:r>
              <a:rPr lang="nl-NL" dirty="0" err="1" smtClean="0"/>
              <a:t>see</a:t>
            </a:r>
            <a:r>
              <a:rPr lang="nl-NL" dirty="0" smtClean="0"/>
              <a:t> </a:t>
            </a:r>
            <a:r>
              <a:rPr lang="nl-NL" dirty="0" err="1" smtClean="0"/>
              <a:t>them</a:t>
            </a:r>
            <a:endParaRPr lang="nl-NL" dirty="0" smtClean="0"/>
          </a:p>
        </p:txBody>
      </p:sp>
      <p:sp>
        <p:nvSpPr>
          <p:cNvPr id="5" name="Tijdelijke aanduiding voor inhoud 4"/>
          <p:cNvSpPr>
            <a:spLocks noGrp="1"/>
          </p:cNvSpPr>
          <p:nvPr>
            <p:ph idx="1"/>
          </p:nvPr>
        </p:nvSpPr>
        <p:spPr>
          <a:xfrm>
            <a:off x="457200" y="915989"/>
            <a:ext cx="8229600" cy="3095922"/>
          </a:xfrm>
        </p:spPr>
        <p:txBody>
          <a:bodyPr/>
          <a:lstStyle/>
          <a:p>
            <a:r>
              <a:rPr lang="en-US" sz="2000" dirty="0" smtClean="0"/>
              <a:t>Recommendation to “call the specialist” is right as far as it goes, but it is not helpful …</a:t>
            </a:r>
          </a:p>
          <a:p>
            <a:r>
              <a:rPr lang="en-US" sz="2000" dirty="0" smtClean="0"/>
              <a:t>…because: in which cases and when? </a:t>
            </a:r>
          </a:p>
          <a:p>
            <a:r>
              <a:rPr lang="en-US" sz="2000" dirty="0" smtClean="0"/>
              <a:t>We want to bridge the gap between your helicopter view and the subsurface –  to hone your instinct about when to call the geotechnical specialist</a:t>
            </a:r>
            <a:br>
              <a:rPr lang="en-US" sz="2000" dirty="0" smtClean="0"/>
            </a:br>
            <a:r>
              <a:rPr lang="en-US" sz="2000" dirty="0" smtClean="0"/>
              <a:t/>
            </a:r>
            <a:br>
              <a:rPr lang="en-US" sz="2000" dirty="0" smtClean="0"/>
            </a:br>
            <a:r>
              <a:rPr lang="en-US" sz="2000" b="1" dirty="0" smtClean="0">
                <a:solidFill>
                  <a:srgbClr val="F61A6E"/>
                </a:solidFill>
              </a:rPr>
              <a:t>&gt;&gt;  Geo-guide ‘Are you prepared?’</a:t>
            </a:r>
            <a:endParaRPr lang="en-US" sz="2000" dirty="0" smtClean="0">
              <a:solidFill>
                <a:srgbClr val="F61A6E"/>
              </a:solidFill>
            </a:endParaRPr>
          </a:p>
          <a:p>
            <a:endParaRPr lang="en-US" sz="2000" dirty="0" smtClean="0"/>
          </a:p>
          <a:p>
            <a:endParaRPr lang="nl-NL" sz="2000" dirty="0"/>
          </a:p>
        </p:txBody>
      </p:sp>
      <p:sp>
        <p:nvSpPr>
          <p:cNvPr id="20483"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pic>
        <p:nvPicPr>
          <p:cNvPr id="6" name="Afbeelding 5" descr="AreYouPrepared-cover1.png"/>
          <p:cNvPicPr>
            <a:picLocks noChangeAspect="1"/>
          </p:cNvPicPr>
          <p:nvPr/>
        </p:nvPicPr>
        <p:blipFill>
          <a:blip r:embed="rId3" cstate="screen"/>
          <a:stretch>
            <a:fillRect/>
          </a:stretch>
        </p:blipFill>
        <p:spPr>
          <a:xfrm>
            <a:off x="4716016" y="3075806"/>
            <a:ext cx="1851670" cy="1851670"/>
          </a:xfrm>
          <a:prstGeom prst="rect">
            <a:avLst/>
          </a:prstGeom>
        </p:spPr>
      </p:pic>
      <p:sp>
        <p:nvSpPr>
          <p:cNvPr id="7" name="Rechthoek 6"/>
          <p:cNvSpPr/>
          <p:nvPr/>
        </p:nvSpPr>
        <p:spPr>
          <a:xfrm>
            <a:off x="827584" y="3939902"/>
            <a:ext cx="3456384" cy="523220"/>
          </a:xfrm>
          <a:prstGeom prst="rect">
            <a:avLst/>
          </a:prstGeom>
        </p:spPr>
        <p:txBody>
          <a:bodyPr wrap="square">
            <a:spAutoFit/>
          </a:bodyPr>
          <a:lstStyle/>
          <a:p>
            <a:r>
              <a:rPr lang="en-US" sz="1400" dirty="0" smtClean="0">
                <a:solidFill>
                  <a:srgbClr val="F61A6E"/>
                </a:solidFill>
                <a:latin typeface="Calibri"/>
              </a:rPr>
              <a:t>www.bit.ly/areyouprepared-online</a:t>
            </a:r>
            <a:br>
              <a:rPr lang="en-US" sz="1400" dirty="0" smtClean="0">
                <a:solidFill>
                  <a:srgbClr val="F61A6E"/>
                </a:solidFill>
                <a:latin typeface="Calibri"/>
              </a:rPr>
            </a:br>
            <a:r>
              <a:rPr lang="en-US" sz="1400" dirty="0" smtClean="0">
                <a:solidFill>
                  <a:srgbClr val="F61A6E"/>
                </a:solidFill>
                <a:latin typeface="Calibri"/>
              </a:rPr>
              <a:t>www.bit.ly/areyouprepared-download</a:t>
            </a:r>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dirty="0" err="1" smtClean="0"/>
              <a:t>Geo-guide</a:t>
            </a:r>
            <a:r>
              <a:rPr lang="nl-NL" dirty="0" smtClean="0"/>
              <a:t> ‘Are </a:t>
            </a:r>
            <a:r>
              <a:rPr lang="nl-NL" dirty="0" err="1" smtClean="0"/>
              <a:t>you</a:t>
            </a:r>
            <a:r>
              <a:rPr lang="nl-NL" dirty="0" smtClean="0"/>
              <a:t> </a:t>
            </a:r>
            <a:r>
              <a:rPr lang="nl-NL" dirty="0" err="1" smtClean="0"/>
              <a:t>prepared</a:t>
            </a:r>
            <a:r>
              <a:rPr lang="nl-NL" dirty="0" smtClean="0"/>
              <a:t>?’</a:t>
            </a:r>
          </a:p>
        </p:txBody>
      </p:sp>
      <p:sp>
        <p:nvSpPr>
          <p:cNvPr id="14" name="Tijdelijke aanduiding voor inhoud 13"/>
          <p:cNvSpPr>
            <a:spLocks noGrp="1"/>
          </p:cNvSpPr>
          <p:nvPr>
            <p:ph idx="1"/>
          </p:nvPr>
        </p:nvSpPr>
        <p:spPr>
          <a:xfrm>
            <a:off x="457200" y="915989"/>
            <a:ext cx="8229600" cy="1079698"/>
          </a:xfrm>
        </p:spPr>
        <p:txBody>
          <a:bodyPr/>
          <a:lstStyle/>
          <a:p>
            <a:r>
              <a:rPr lang="en-US" sz="2000" dirty="0" smtClean="0"/>
              <a:t>Problem moved: ‘When to take the Geo-guide?’</a:t>
            </a:r>
          </a:p>
          <a:p>
            <a:r>
              <a:rPr lang="en-US" sz="2000" dirty="0" smtClean="0"/>
              <a:t>… so we switch to the content:</a:t>
            </a:r>
          </a:p>
        </p:txBody>
      </p:sp>
      <p:sp>
        <p:nvSpPr>
          <p:cNvPr id="21507"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sp>
        <p:nvSpPr>
          <p:cNvPr id="2" name="Heptagon 1"/>
          <p:cNvSpPr/>
          <p:nvPr/>
        </p:nvSpPr>
        <p:spPr>
          <a:xfrm>
            <a:off x="4499992" y="2139702"/>
            <a:ext cx="2520280" cy="2448272"/>
          </a:xfrm>
          <a:prstGeom prst="heptagon">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059832" y="3363838"/>
            <a:ext cx="1368152" cy="646331"/>
          </a:xfrm>
          <a:prstGeom prst="rect">
            <a:avLst/>
          </a:prstGeom>
          <a:noFill/>
        </p:spPr>
        <p:txBody>
          <a:bodyPr wrap="square" rtlCol="0">
            <a:spAutoFit/>
          </a:bodyPr>
          <a:lstStyle/>
          <a:p>
            <a:pPr algn="r"/>
            <a:r>
              <a:rPr lang="nl-NL" i="1" dirty="0" err="1" smtClean="0">
                <a:solidFill>
                  <a:schemeClr val="accent1">
                    <a:lumMod val="50000"/>
                  </a:schemeClr>
                </a:solidFill>
                <a:latin typeface="+mn-lt"/>
              </a:rPr>
              <a:t>local</a:t>
            </a:r>
            <a:r>
              <a:rPr lang="nl-NL" i="1" dirty="0" smtClean="0">
                <a:solidFill>
                  <a:schemeClr val="accent1">
                    <a:lumMod val="50000"/>
                  </a:schemeClr>
                </a:solidFill>
                <a:latin typeface="+mn-lt"/>
              </a:rPr>
              <a:t> </a:t>
            </a:r>
            <a:r>
              <a:rPr lang="nl-NL" i="1" dirty="0" err="1" smtClean="0">
                <a:solidFill>
                  <a:schemeClr val="accent1">
                    <a:lumMod val="50000"/>
                  </a:schemeClr>
                </a:solidFill>
                <a:latin typeface="+mn-lt"/>
              </a:rPr>
              <a:t>vulnerability</a:t>
            </a:r>
            <a:endParaRPr lang="en-GB" i="1" dirty="0">
              <a:solidFill>
                <a:schemeClr val="accent1">
                  <a:lumMod val="50000"/>
                </a:schemeClr>
              </a:solidFill>
              <a:latin typeface="+mn-lt"/>
            </a:endParaRPr>
          </a:p>
        </p:txBody>
      </p:sp>
      <p:sp>
        <p:nvSpPr>
          <p:cNvPr id="4" name="TextBox 3"/>
          <p:cNvSpPr txBox="1"/>
          <p:nvPr/>
        </p:nvSpPr>
        <p:spPr>
          <a:xfrm>
            <a:off x="3131840" y="2355726"/>
            <a:ext cx="1512168" cy="646331"/>
          </a:xfrm>
          <a:prstGeom prst="rect">
            <a:avLst/>
          </a:prstGeom>
          <a:noFill/>
        </p:spPr>
        <p:txBody>
          <a:bodyPr wrap="square" rtlCol="0">
            <a:spAutoFit/>
          </a:bodyPr>
          <a:lstStyle/>
          <a:p>
            <a:pPr algn="r"/>
            <a:r>
              <a:rPr lang="nl-NL" i="1" dirty="0" err="1" smtClean="0">
                <a:solidFill>
                  <a:schemeClr val="accent1">
                    <a:lumMod val="50000"/>
                  </a:schemeClr>
                </a:solidFill>
                <a:latin typeface="+mn-lt"/>
              </a:rPr>
              <a:t>challenging</a:t>
            </a:r>
            <a:r>
              <a:rPr lang="nl-NL" i="1" dirty="0" smtClean="0">
                <a:solidFill>
                  <a:schemeClr val="accent1">
                    <a:lumMod val="50000"/>
                  </a:schemeClr>
                </a:solidFill>
                <a:latin typeface="+mn-lt"/>
              </a:rPr>
              <a:t> </a:t>
            </a:r>
            <a:r>
              <a:rPr lang="nl-NL" i="1" dirty="0" err="1" smtClean="0">
                <a:solidFill>
                  <a:schemeClr val="accent1">
                    <a:lumMod val="50000"/>
                  </a:schemeClr>
                </a:solidFill>
                <a:latin typeface="+mn-lt"/>
              </a:rPr>
              <a:t>structure</a:t>
            </a:r>
            <a:r>
              <a:rPr lang="nl-NL" i="1" dirty="0" smtClean="0">
                <a:solidFill>
                  <a:schemeClr val="accent1">
                    <a:lumMod val="50000"/>
                  </a:schemeClr>
                </a:solidFill>
                <a:latin typeface="+mn-lt"/>
              </a:rPr>
              <a:t> </a:t>
            </a:r>
            <a:endParaRPr lang="en-GB" i="1" dirty="0">
              <a:solidFill>
                <a:schemeClr val="accent1">
                  <a:lumMod val="50000"/>
                </a:schemeClr>
              </a:solidFill>
              <a:latin typeface="+mn-lt"/>
            </a:endParaRPr>
          </a:p>
        </p:txBody>
      </p:sp>
      <p:sp>
        <p:nvSpPr>
          <p:cNvPr id="5" name="TextBox 4"/>
          <p:cNvSpPr txBox="1"/>
          <p:nvPr/>
        </p:nvSpPr>
        <p:spPr>
          <a:xfrm>
            <a:off x="3419872" y="4299942"/>
            <a:ext cx="1656184" cy="646331"/>
          </a:xfrm>
          <a:prstGeom prst="rect">
            <a:avLst/>
          </a:prstGeom>
          <a:noFill/>
        </p:spPr>
        <p:txBody>
          <a:bodyPr wrap="square" rtlCol="0">
            <a:spAutoFit/>
          </a:bodyPr>
          <a:lstStyle/>
          <a:p>
            <a:pPr algn="r"/>
            <a:r>
              <a:rPr lang="nl-NL" i="1" dirty="0" err="1" smtClean="0">
                <a:solidFill>
                  <a:schemeClr val="accent1">
                    <a:lumMod val="50000"/>
                  </a:schemeClr>
                </a:solidFill>
                <a:latin typeface="+mn-lt"/>
              </a:rPr>
              <a:t>space</a:t>
            </a:r>
            <a:r>
              <a:rPr lang="nl-NL" i="1" dirty="0" smtClean="0">
                <a:solidFill>
                  <a:schemeClr val="accent1">
                    <a:lumMod val="50000"/>
                  </a:schemeClr>
                </a:solidFill>
                <a:latin typeface="+mn-lt"/>
              </a:rPr>
              <a:t> and time </a:t>
            </a:r>
            <a:r>
              <a:rPr lang="nl-NL" i="1" dirty="0" err="1" smtClean="0">
                <a:solidFill>
                  <a:schemeClr val="accent1">
                    <a:lumMod val="50000"/>
                  </a:schemeClr>
                </a:solidFill>
                <a:latin typeface="+mn-lt"/>
              </a:rPr>
              <a:t>constraints</a:t>
            </a:r>
            <a:endParaRPr lang="en-GB" i="1" dirty="0">
              <a:solidFill>
                <a:schemeClr val="accent1">
                  <a:lumMod val="50000"/>
                </a:schemeClr>
              </a:solidFill>
              <a:latin typeface="+mn-lt"/>
            </a:endParaRPr>
          </a:p>
        </p:txBody>
      </p:sp>
      <p:sp>
        <p:nvSpPr>
          <p:cNvPr id="6" name="TextBox 5"/>
          <p:cNvSpPr txBox="1"/>
          <p:nvPr/>
        </p:nvSpPr>
        <p:spPr>
          <a:xfrm>
            <a:off x="7092280" y="3435846"/>
            <a:ext cx="1296144" cy="646331"/>
          </a:xfrm>
          <a:prstGeom prst="rect">
            <a:avLst/>
          </a:prstGeom>
          <a:noFill/>
        </p:spPr>
        <p:txBody>
          <a:bodyPr wrap="square" rtlCol="0">
            <a:spAutoFit/>
          </a:bodyPr>
          <a:lstStyle/>
          <a:p>
            <a:r>
              <a:rPr lang="nl-NL" i="1" dirty="0" err="1" smtClean="0">
                <a:solidFill>
                  <a:schemeClr val="accent1">
                    <a:lumMod val="50000"/>
                  </a:schemeClr>
                </a:solidFill>
                <a:latin typeface="+mn-lt"/>
              </a:rPr>
              <a:t>flood</a:t>
            </a:r>
            <a:r>
              <a:rPr lang="nl-NL" i="1" dirty="0" smtClean="0">
                <a:solidFill>
                  <a:schemeClr val="accent1">
                    <a:lumMod val="50000"/>
                  </a:schemeClr>
                </a:solidFill>
                <a:latin typeface="+mn-lt"/>
              </a:rPr>
              <a:t> </a:t>
            </a:r>
            <a:r>
              <a:rPr lang="nl-NL" i="1" dirty="0" err="1" smtClean="0">
                <a:solidFill>
                  <a:schemeClr val="accent1">
                    <a:lumMod val="50000"/>
                  </a:schemeClr>
                </a:solidFill>
                <a:latin typeface="+mn-lt"/>
              </a:rPr>
              <a:t>defences</a:t>
            </a:r>
            <a:endParaRPr lang="en-GB" i="1" dirty="0">
              <a:solidFill>
                <a:schemeClr val="accent1">
                  <a:lumMod val="50000"/>
                </a:schemeClr>
              </a:solidFill>
              <a:latin typeface="+mn-lt"/>
            </a:endParaRPr>
          </a:p>
        </p:txBody>
      </p:sp>
      <p:sp>
        <p:nvSpPr>
          <p:cNvPr id="7" name="TextBox 6"/>
          <p:cNvSpPr txBox="1"/>
          <p:nvPr/>
        </p:nvSpPr>
        <p:spPr>
          <a:xfrm>
            <a:off x="6876256" y="2427734"/>
            <a:ext cx="1398460" cy="369332"/>
          </a:xfrm>
          <a:prstGeom prst="rect">
            <a:avLst/>
          </a:prstGeom>
          <a:noFill/>
        </p:spPr>
        <p:txBody>
          <a:bodyPr wrap="none" rtlCol="0">
            <a:spAutoFit/>
          </a:bodyPr>
          <a:lstStyle/>
          <a:p>
            <a:r>
              <a:rPr lang="nl-NL" i="1" dirty="0" err="1" smtClean="0">
                <a:solidFill>
                  <a:schemeClr val="accent1">
                    <a:lumMod val="50000"/>
                  </a:schemeClr>
                </a:solidFill>
                <a:latin typeface="+mn-lt"/>
              </a:rPr>
              <a:t>groundwater</a:t>
            </a:r>
            <a:endParaRPr lang="en-GB" i="1" dirty="0">
              <a:solidFill>
                <a:schemeClr val="accent1">
                  <a:lumMod val="50000"/>
                </a:schemeClr>
              </a:solidFill>
              <a:latin typeface="+mn-lt"/>
            </a:endParaRPr>
          </a:p>
        </p:txBody>
      </p:sp>
      <p:sp>
        <p:nvSpPr>
          <p:cNvPr id="8" name="TextBox 7"/>
          <p:cNvSpPr txBox="1"/>
          <p:nvPr/>
        </p:nvSpPr>
        <p:spPr>
          <a:xfrm>
            <a:off x="6444208" y="4299942"/>
            <a:ext cx="2017753" cy="646331"/>
          </a:xfrm>
          <a:prstGeom prst="rect">
            <a:avLst/>
          </a:prstGeom>
          <a:noFill/>
        </p:spPr>
        <p:txBody>
          <a:bodyPr wrap="square" rtlCol="0">
            <a:spAutoFit/>
          </a:bodyPr>
          <a:lstStyle/>
          <a:p>
            <a:r>
              <a:rPr lang="nl-NL" i="1" dirty="0" err="1" smtClean="0">
                <a:solidFill>
                  <a:schemeClr val="accent1">
                    <a:lumMod val="50000"/>
                  </a:schemeClr>
                </a:solidFill>
                <a:latin typeface="+mn-lt"/>
              </a:rPr>
              <a:t>subsurface</a:t>
            </a:r>
            <a:r>
              <a:rPr lang="nl-NL" i="1" dirty="0" smtClean="0">
                <a:solidFill>
                  <a:schemeClr val="accent1">
                    <a:lumMod val="50000"/>
                  </a:schemeClr>
                </a:solidFill>
                <a:latin typeface="+mn-lt"/>
              </a:rPr>
              <a:t> </a:t>
            </a:r>
            <a:r>
              <a:rPr lang="nl-NL" i="1" dirty="0" err="1" smtClean="0">
                <a:solidFill>
                  <a:schemeClr val="accent1">
                    <a:lumMod val="50000"/>
                  </a:schemeClr>
                </a:solidFill>
                <a:latin typeface="+mn-lt"/>
              </a:rPr>
              <a:t>composition</a:t>
            </a:r>
            <a:endParaRPr lang="en-GB" i="1" dirty="0">
              <a:solidFill>
                <a:schemeClr val="accent1">
                  <a:lumMod val="50000"/>
                </a:schemeClr>
              </a:solidFill>
              <a:latin typeface="+mn-lt"/>
            </a:endParaRPr>
          </a:p>
        </p:txBody>
      </p:sp>
      <p:sp>
        <p:nvSpPr>
          <p:cNvPr id="9" name="TextBox 8"/>
          <p:cNvSpPr txBox="1"/>
          <p:nvPr/>
        </p:nvSpPr>
        <p:spPr>
          <a:xfrm>
            <a:off x="5245223" y="1707654"/>
            <a:ext cx="1054969" cy="369332"/>
          </a:xfrm>
          <a:prstGeom prst="rect">
            <a:avLst/>
          </a:prstGeom>
          <a:noFill/>
        </p:spPr>
        <p:txBody>
          <a:bodyPr wrap="none" rtlCol="0">
            <a:spAutoFit/>
          </a:bodyPr>
          <a:lstStyle/>
          <a:p>
            <a:r>
              <a:rPr lang="nl-NL" i="1" dirty="0" err="1" smtClean="0">
                <a:solidFill>
                  <a:schemeClr val="accent1">
                    <a:lumMod val="50000"/>
                  </a:schemeClr>
                </a:solidFill>
                <a:latin typeface="+mn-lt"/>
              </a:rPr>
              <a:t>obstacles</a:t>
            </a:r>
            <a:endParaRPr lang="en-GB" i="1" dirty="0">
              <a:solidFill>
                <a:schemeClr val="accent1">
                  <a:lumMod val="50000"/>
                </a:schemeClr>
              </a:solidFill>
              <a:latin typeface="+mn-lt"/>
            </a:endParaRPr>
          </a:p>
        </p:txBody>
      </p:sp>
      <p:pic>
        <p:nvPicPr>
          <p:cNvPr id="7170" name="Picture 2" descr="http://www.thehollywoodnews.com/wp-content/uploads/magnificent-seven-original-1024x576.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552" y="3078786"/>
            <a:ext cx="1907704" cy="107714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p:cNvSpPr/>
          <p:nvPr/>
        </p:nvSpPr>
        <p:spPr>
          <a:xfrm>
            <a:off x="467544" y="2211710"/>
            <a:ext cx="2808311" cy="721095"/>
          </a:xfrm>
          <a:prstGeom prst="rect">
            <a:avLst/>
          </a:prstGeom>
        </p:spPr>
        <p:txBody>
          <a:bodyPr wrap="square">
            <a:spAutoFit/>
          </a:bodyPr>
          <a:lstStyle/>
          <a:p>
            <a:pPr marL="358775" lvl="0" indent="-358775">
              <a:lnSpc>
                <a:spcPts val="2500"/>
              </a:lnSpc>
              <a:spcBef>
                <a:spcPts val="0"/>
              </a:spcBef>
              <a:buSzPct val="70000"/>
              <a:tabLst>
                <a:tab pos="358775" algn="l"/>
              </a:tabLst>
            </a:pPr>
            <a:r>
              <a:rPr lang="en-US" sz="2000" b="1" dirty="0" smtClean="0">
                <a:solidFill>
                  <a:prstClr val="black"/>
                </a:solidFill>
                <a:latin typeface="+mn-lt"/>
              </a:rPr>
              <a:t>Subsurface risks: </a:t>
            </a:r>
          </a:p>
          <a:p>
            <a:pPr marL="358775" lvl="0" indent="-358775">
              <a:lnSpc>
                <a:spcPts val="2500"/>
              </a:lnSpc>
              <a:spcBef>
                <a:spcPts val="0"/>
              </a:spcBef>
              <a:buSzPct val="70000"/>
              <a:tabLst>
                <a:tab pos="358775" algn="l"/>
              </a:tabLst>
            </a:pPr>
            <a:r>
              <a:rPr lang="en-US" sz="2000" b="1" dirty="0" smtClean="0">
                <a:solidFill>
                  <a:prstClr val="black"/>
                </a:solidFill>
                <a:latin typeface="+mn-lt"/>
              </a:rPr>
              <a:t>The Maleficent Seven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dirty="0" err="1"/>
              <a:t>Geo</a:t>
            </a:r>
            <a:r>
              <a:rPr lang="nl-NL" dirty="0"/>
              <a:t>-guide ‘Are </a:t>
            </a:r>
            <a:r>
              <a:rPr lang="nl-NL" dirty="0" err="1"/>
              <a:t>you</a:t>
            </a:r>
            <a:r>
              <a:rPr lang="nl-NL" dirty="0"/>
              <a:t> </a:t>
            </a:r>
            <a:r>
              <a:rPr lang="nl-NL" dirty="0" err="1"/>
              <a:t>prepared</a:t>
            </a:r>
            <a:r>
              <a:rPr lang="nl-NL" dirty="0"/>
              <a:t>?’</a:t>
            </a:r>
            <a:endParaRPr lang="nl-NL" dirty="0" smtClean="0"/>
          </a:p>
        </p:txBody>
      </p:sp>
      <p:sp>
        <p:nvSpPr>
          <p:cNvPr id="21507"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sp>
        <p:nvSpPr>
          <p:cNvPr id="2" name="Tijdelijke aanduiding voor inhoud 1"/>
          <p:cNvSpPr>
            <a:spLocks noGrp="1"/>
          </p:cNvSpPr>
          <p:nvPr>
            <p:ph idx="1"/>
          </p:nvPr>
        </p:nvSpPr>
        <p:spPr>
          <a:xfrm>
            <a:off x="457200" y="915988"/>
            <a:ext cx="3826768" cy="3678237"/>
          </a:xfrm>
        </p:spPr>
        <p:txBody>
          <a:bodyPr/>
          <a:lstStyle/>
          <a:p>
            <a:pPr marL="0" indent="0">
              <a:buNone/>
            </a:pPr>
            <a:r>
              <a:rPr lang="nl-NL" dirty="0" smtClean="0"/>
              <a:t>First </a:t>
            </a:r>
            <a:r>
              <a:rPr lang="nl-NL" dirty="0" err="1" smtClean="0"/>
              <a:t>an</a:t>
            </a:r>
            <a:r>
              <a:rPr lang="nl-NL" dirty="0" smtClean="0"/>
              <a:t> </a:t>
            </a:r>
            <a:r>
              <a:rPr lang="nl-NL" dirty="0" err="1" smtClean="0"/>
              <a:t>introduction</a:t>
            </a:r>
            <a:r>
              <a:rPr lang="nl-NL" dirty="0" smtClean="0"/>
              <a:t> </a:t>
            </a:r>
            <a:r>
              <a:rPr lang="nl-NL" dirty="0" err="1" smtClean="0"/>
              <a:t>and</a:t>
            </a:r>
            <a:r>
              <a:rPr lang="nl-NL" dirty="0" smtClean="0"/>
              <a:t> checklist:</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572000" y="771550"/>
            <a:ext cx="4216400" cy="422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26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dirty="0" err="1"/>
              <a:t>Geo</a:t>
            </a:r>
            <a:r>
              <a:rPr lang="nl-NL" dirty="0"/>
              <a:t>-guide ‘Are </a:t>
            </a:r>
            <a:r>
              <a:rPr lang="nl-NL" dirty="0" err="1"/>
              <a:t>you</a:t>
            </a:r>
            <a:r>
              <a:rPr lang="nl-NL" dirty="0"/>
              <a:t> </a:t>
            </a:r>
            <a:r>
              <a:rPr lang="nl-NL" dirty="0" err="1"/>
              <a:t>prepared</a:t>
            </a:r>
            <a:r>
              <a:rPr lang="nl-NL" dirty="0"/>
              <a:t>?’</a:t>
            </a:r>
            <a:endParaRPr lang="nl-NL" dirty="0" smtClean="0"/>
          </a:p>
        </p:txBody>
      </p:sp>
      <p:sp>
        <p:nvSpPr>
          <p:cNvPr id="21507"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sp>
        <p:nvSpPr>
          <p:cNvPr id="2" name="Tijdelijke aanduiding voor inhoud 1"/>
          <p:cNvSpPr>
            <a:spLocks noGrp="1"/>
          </p:cNvSpPr>
          <p:nvPr>
            <p:ph idx="1"/>
          </p:nvPr>
        </p:nvSpPr>
        <p:spPr/>
        <p:txBody>
          <a:bodyPr/>
          <a:lstStyle/>
          <a:p>
            <a:pPr marL="0" indent="0">
              <a:buNone/>
            </a:pPr>
            <a:r>
              <a:rPr lang="en-GB" dirty="0" smtClean="0"/>
              <a:t>Then an explanation and tips: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572000" y="771550"/>
            <a:ext cx="4216400" cy="422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290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dirty="0" err="1"/>
              <a:t>Geo</a:t>
            </a:r>
            <a:r>
              <a:rPr lang="nl-NL" dirty="0"/>
              <a:t>-guide ‘Are </a:t>
            </a:r>
            <a:r>
              <a:rPr lang="nl-NL" dirty="0" err="1"/>
              <a:t>you</a:t>
            </a:r>
            <a:r>
              <a:rPr lang="nl-NL" dirty="0"/>
              <a:t> </a:t>
            </a:r>
            <a:r>
              <a:rPr lang="nl-NL" dirty="0" err="1"/>
              <a:t>prepared</a:t>
            </a:r>
            <a:r>
              <a:rPr lang="nl-NL" dirty="0"/>
              <a:t>?’</a:t>
            </a:r>
            <a:endParaRPr lang="nl-NL" dirty="0" smtClean="0"/>
          </a:p>
        </p:txBody>
      </p:sp>
      <p:sp>
        <p:nvSpPr>
          <p:cNvPr id="7" name="Tijdelijke aanduiding voor inhoud 6"/>
          <p:cNvSpPr>
            <a:spLocks noGrp="1"/>
          </p:cNvSpPr>
          <p:nvPr>
            <p:ph idx="1"/>
          </p:nvPr>
        </p:nvSpPr>
        <p:spPr/>
        <p:txBody>
          <a:bodyPr/>
          <a:lstStyle/>
          <a:p>
            <a:pPr marL="0" indent="0">
              <a:buNone/>
              <a:tabLst/>
            </a:pPr>
            <a:r>
              <a:rPr lang="nl-NL" sz="2000" dirty="0" err="1" smtClean="0">
                <a:latin typeface="Calibri" pitchFamily="34" charset="0"/>
              </a:rPr>
              <a:t>Some</a:t>
            </a:r>
            <a:r>
              <a:rPr lang="nl-NL" sz="2000" dirty="0" smtClean="0">
                <a:latin typeface="Calibri" pitchFamily="34" charset="0"/>
              </a:rPr>
              <a:t> Dutch cases </a:t>
            </a:r>
            <a:r>
              <a:rPr lang="nl-NL" sz="2000" dirty="0" err="1" smtClean="0">
                <a:latin typeface="Calibri" pitchFamily="34" charset="0"/>
              </a:rPr>
              <a:t>showing</a:t>
            </a:r>
            <a:r>
              <a:rPr lang="nl-NL" sz="2000" dirty="0" smtClean="0">
                <a:latin typeface="Calibri" pitchFamily="34" charset="0"/>
              </a:rPr>
              <a:t> </a:t>
            </a:r>
            <a:r>
              <a:rPr lang="nl-NL" sz="2000" dirty="0" err="1" smtClean="0">
                <a:latin typeface="Calibri" pitchFamily="34" charset="0"/>
              </a:rPr>
              <a:t>how</a:t>
            </a:r>
            <a:r>
              <a:rPr lang="nl-NL" sz="2000" dirty="0" smtClean="0">
                <a:latin typeface="Calibri" pitchFamily="34" charset="0"/>
              </a:rPr>
              <a:t> to </a:t>
            </a:r>
            <a:r>
              <a:rPr lang="nl-NL" sz="2000" dirty="0" err="1" smtClean="0">
                <a:latin typeface="Calibri" pitchFamily="34" charset="0"/>
              </a:rPr>
              <a:t>cope</a:t>
            </a:r>
            <a:r>
              <a:rPr lang="nl-NL" sz="2000" dirty="0" smtClean="0">
                <a:latin typeface="Calibri" pitchFamily="34" charset="0"/>
              </a:rPr>
              <a:t> </a:t>
            </a:r>
            <a:r>
              <a:rPr lang="nl-NL" sz="2000" dirty="0" err="1" smtClean="0">
                <a:latin typeface="Calibri" pitchFamily="34" charset="0"/>
              </a:rPr>
              <a:t>with</a:t>
            </a:r>
            <a:r>
              <a:rPr lang="nl-NL" sz="2000" dirty="0" smtClean="0">
                <a:latin typeface="Calibri" pitchFamily="34" charset="0"/>
              </a:rPr>
              <a:t> the </a:t>
            </a:r>
            <a:r>
              <a:rPr lang="nl-NL" sz="2000" dirty="0" err="1" smtClean="0">
                <a:latin typeface="Calibri" pitchFamily="34" charset="0"/>
              </a:rPr>
              <a:t>Maleficent</a:t>
            </a:r>
            <a:r>
              <a:rPr lang="nl-NL" sz="2000" dirty="0" smtClean="0">
                <a:latin typeface="Calibri" pitchFamily="34" charset="0"/>
              </a:rPr>
              <a:t> </a:t>
            </a:r>
            <a:r>
              <a:rPr lang="nl-NL" sz="2000" dirty="0" err="1" smtClean="0">
                <a:latin typeface="Calibri" pitchFamily="34" charset="0"/>
              </a:rPr>
              <a:t>Seven</a:t>
            </a:r>
            <a:r>
              <a:rPr lang="nl-NL" sz="2000" dirty="0" smtClean="0">
                <a:latin typeface="Calibri" pitchFamily="34" charset="0"/>
              </a:rPr>
              <a:t>:</a:t>
            </a:r>
          </a:p>
          <a:p>
            <a:r>
              <a:rPr lang="nl-NL" sz="2000" dirty="0" smtClean="0"/>
              <a:t>Conservatorium Hotel, Amsterdam</a:t>
            </a:r>
          </a:p>
          <a:p>
            <a:r>
              <a:rPr lang="nl-NL" sz="2000" i="1" dirty="0" smtClean="0"/>
              <a:t>Villapark </a:t>
            </a:r>
            <a:r>
              <a:rPr lang="nl-NL" sz="2000" i="1" dirty="0" err="1" smtClean="0"/>
              <a:t>Eikelenburgh</a:t>
            </a:r>
            <a:r>
              <a:rPr lang="nl-NL" sz="2000" dirty="0" smtClean="0"/>
              <a:t> (</a:t>
            </a:r>
            <a:r>
              <a:rPr lang="nl-NL" sz="2000" dirty="0" err="1" smtClean="0"/>
              <a:t>near</a:t>
            </a:r>
            <a:r>
              <a:rPr lang="nl-NL" sz="2000" dirty="0" smtClean="0"/>
              <a:t> The </a:t>
            </a:r>
            <a:r>
              <a:rPr lang="nl-NL" sz="2000" dirty="0" err="1" smtClean="0"/>
              <a:t>Hague</a:t>
            </a:r>
            <a:r>
              <a:rPr lang="nl-NL" sz="2000" dirty="0" smtClean="0"/>
              <a:t>)</a:t>
            </a:r>
          </a:p>
          <a:p>
            <a:r>
              <a:rPr lang="nl-NL" sz="2000" dirty="0" err="1" smtClean="0"/>
              <a:t>University</a:t>
            </a:r>
            <a:r>
              <a:rPr lang="nl-NL" sz="2000" dirty="0" smtClean="0"/>
              <a:t> </a:t>
            </a:r>
            <a:r>
              <a:rPr lang="nl-NL" sz="2000" dirty="0" err="1" smtClean="0"/>
              <a:t>Medical</a:t>
            </a:r>
            <a:r>
              <a:rPr lang="nl-NL" sz="2000" dirty="0" smtClean="0"/>
              <a:t> Center Groningen (UMCG)</a:t>
            </a:r>
          </a:p>
          <a:p>
            <a:r>
              <a:rPr lang="nl-NL" sz="2000" dirty="0" err="1" smtClean="0"/>
              <a:t>Boxtel-Oost</a:t>
            </a:r>
            <a:r>
              <a:rPr lang="nl-NL" sz="2000" dirty="0" smtClean="0"/>
              <a:t> overflow </a:t>
            </a:r>
            <a:r>
              <a:rPr lang="nl-NL" sz="2000" dirty="0" err="1" smtClean="0"/>
              <a:t>replacement</a:t>
            </a:r>
            <a:endParaRPr lang="en-GB" sz="2000" dirty="0" smtClean="0"/>
          </a:p>
          <a:p>
            <a:pPr marL="0" indent="0">
              <a:tabLst/>
            </a:pPr>
            <a:endParaRPr lang="nl-NL" sz="2000" dirty="0" smtClean="0">
              <a:latin typeface="Calibri" pitchFamily="34" charset="0"/>
            </a:endParaRPr>
          </a:p>
          <a:p>
            <a:pPr>
              <a:buNone/>
            </a:pPr>
            <a:endParaRPr lang="nl-NL" sz="2000" dirty="0"/>
          </a:p>
        </p:txBody>
      </p:sp>
      <p:sp>
        <p:nvSpPr>
          <p:cNvPr id="21507"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spTree>
    <p:extLst>
      <p:ext uri="{BB962C8B-B14F-4D97-AF65-F5344CB8AC3E}">
        <p14:creationId xmlns:p14="http://schemas.microsoft.com/office/powerpoint/2010/main" val="3379124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dirty="0" err="1"/>
              <a:t>Geo</a:t>
            </a:r>
            <a:r>
              <a:rPr lang="nl-NL" dirty="0"/>
              <a:t>-guide ‘Are </a:t>
            </a:r>
            <a:r>
              <a:rPr lang="nl-NL" dirty="0" err="1"/>
              <a:t>you</a:t>
            </a:r>
            <a:r>
              <a:rPr lang="nl-NL" dirty="0"/>
              <a:t> </a:t>
            </a:r>
            <a:r>
              <a:rPr lang="nl-NL" dirty="0" err="1"/>
              <a:t>prepared</a:t>
            </a:r>
            <a:r>
              <a:rPr lang="nl-NL" dirty="0"/>
              <a:t>?’</a:t>
            </a:r>
            <a:endParaRPr lang="nl-NL" dirty="0" smtClean="0"/>
          </a:p>
        </p:txBody>
      </p:sp>
      <p:sp>
        <p:nvSpPr>
          <p:cNvPr id="21507"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pic>
        <p:nvPicPr>
          <p:cNvPr id="3" name="Picture 2" descr="C:\Users\Marije\Google Drive\Geo-Impuls\Ondergrond naar de voorgrond\Screenshots spreads\SuccessStories-Conservatoriumhote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7944" y="1059582"/>
            <a:ext cx="7272808" cy="375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86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2212</TotalTime>
  <Words>1532</Words>
  <Application>Microsoft Office PowerPoint</Application>
  <PresentationFormat>Diavoorstelling (16:9)</PresentationFormat>
  <Paragraphs>214</Paragraphs>
  <Slides>29</Slides>
  <Notes>24</Notes>
  <HiddenSlides>0</HiddenSlides>
  <MMClips>0</MMClips>
  <ScaleCrop>false</ScaleCrop>
  <HeadingPairs>
    <vt:vector size="4" baseType="variant">
      <vt:variant>
        <vt:lpstr>Thema</vt:lpstr>
      </vt:variant>
      <vt:variant>
        <vt:i4>1</vt:i4>
      </vt:variant>
      <vt:variant>
        <vt:lpstr>Diatitels</vt:lpstr>
      </vt:variant>
      <vt:variant>
        <vt:i4>29</vt:i4>
      </vt:variant>
    </vt:vector>
  </HeadingPairs>
  <TitlesOfParts>
    <vt:vector size="30" baseType="lpstr">
      <vt:lpstr>Office-thema</vt:lpstr>
      <vt:lpstr>Are you prepared?</vt:lpstr>
      <vt:lpstr>Who’s it for?</vt:lpstr>
      <vt:lpstr>Building is not risk-free </vt:lpstr>
      <vt:lpstr>Risks are not a problem as long as you see them</vt:lpstr>
      <vt:lpstr>Geo-guide ‘Are you prepared?’</vt:lpstr>
      <vt:lpstr>Geo-guide ‘Are you prepared?’</vt:lpstr>
      <vt:lpstr>Geo-guide ‘Are you prepared?’</vt:lpstr>
      <vt:lpstr>Geo-guide ‘Are you prepared?’</vt:lpstr>
      <vt:lpstr>Geo-guide ‘Are you prepared?’</vt:lpstr>
      <vt:lpstr>Conservatorium Hotel Amsterdam</vt:lpstr>
      <vt:lpstr>Villapark Eijkelenburgh (near The Hague)</vt:lpstr>
      <vt:lpstr>University Medical Center Groningen</vt:lpstr>
      <vt:lpstr>Boxtel-Oost overflow replacement</vt:lpstr>
      <vt:lpstr>There is more…</vt:lpstr>
      <vt:lpstr>The Maleficent Seven </vt:lpstr>
      <vt:lpstr>www.geoimpuls.org www.geonet.nl/geoimpuls</vt:lpstr>
      <vt:lpstr>www.geoimpuls.org www.geonet.nl/geoimpuls</vt:lpstr>
      <vt:lpstr>Questions?</vt:lpstr>
      <vt:lpstr>Local vulnerability</vt:lpstr>
      <vt:lpstr>Your structure has special demands</vt:lpstr>
      <vt:lpstr>Space and time constraints </vt:lpstr>
      <vt:lpstr>Water defences</vt:lpstr>
      <vt:lpstr>Groundwater</vt:lpstr>
      <vt:lpstr>Subsurface composition</vt:lpstr>
      <vt:lpstr> Obstacles</vt:lpstr>
      <vt:lpstr>The Maleficent Seven </vt:lpstr>
      <vt:lpstr>www.geoimpuls.org www.geonet.nl/geoimpuls</vt:lpstr>
      <vt:lpstr>www.geoimpuls.org www.geonet.nl/geoimpuls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prepared?</dc:title>
  <dc:creator>Geo-Impuls</dc:creator>
  <cp:lastModifiedBy>Marije Nieuwenhuizen</cp:lastModifiedBy>
  <cp:revision>283</cp:revision>
  <cp:lastPrinted>2014-05-22T11:52:03Z</cp:lastPrinted>
  <dcterms:created xsi:type="dcterms:W3CDTF">2014-03-16T16:17:06Z</dcterms:created>
  <dcterms:modified xsi:type="dcterms:W3CDTF">2014-09-19T06:03:54Z</dcterms:modified>
</cp:coreProperties>
</file>